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6"/>
  </p:notesMasterIdLst>
  <p:sldIdLst>
    <p:sldId id="284" r:id="rId2"/>
    <p:sldId id="310" r:id="rId3"/>
    <p:sldId id="260" r:id="rId4"/>
    <p:sldId id="281" r:id="rId5"/>
    <p:sldId id="282" r:id="rId6"/>
    <p:sldId id="262" r:id="rId7"/>
    <p:sldId id="267" r:id="rId8"/>
    <p:sldId id="264" r:id="rId9"/>
    <p:sldId id="270" r:id="rId10"/>
    <p:sldId id="292" r:id="rId11"/>
    <p:sldId id="269" r:id="rId12"/>
    <p:sldId id="266" r:id="rId13"/>
    <p:sldId id="278" r:id="rId14"/>
    <p:sldId id="271" r:id="rId15"/>
    <p:sldId id="280" r:id="rId16"/>
    <p:sldId id="274" r:id="rId17"/>
    <p:sldId id="286" r:id="rId18"/>
    <p:sldId id="295" r:id="rId19"/>
    <p:sldId id="294" r:id="rId20"/>
    <p:sldId id="296" r:id="rId21"/>
    <p:sldId id="297" r:id="rId22"/>
    <p:sldId id="298" r:id="rId23"/>
    <p:sldId id="299" r:id="rId24"/>
    <p:sldId id="300" r:id="rId25"/>
    <p:sldId id="301" r:id="rId26"/>
    <p:sldId id="302" r:id="rId27"/>
    <p:sldId id="303" r:id="rId28"/>
    <p:sldId id="304" r:id="rId29"/>
    <p:sldId id="305" r:id="rId30"/>
    <p:sldId id="306" r:id="rId31"/>
    <p:sldId id="307" r:id="rId32"/>
    <p:sldId id="308" r:id="rId33"/>
    <p:sldId id="309" r:id="rId34"/>
    <p:sldId id="276" r:id="rId3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53751"/>
    <a:srgbClr val="2B8DB8"/>
    <a:srgbClr val="4472C4"/>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763" autoAdjust="0"/>
    <p:restoredTop sz="94635"/>
  </p:normalViewPr>
  <p:slideViewPr>
    <p:cSldViewPr snapToGrid="0" snapToObjects="1">
      <p:cViewPr>
        <p:scale>
          <a:sx n="72" d="100"/>
          <a:sy n="72" d="100"/>
        </p:scale>
        <p:origin x="-614" y="-5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EE49FAE-B74C-1342-B5E2-3A78AC0F0B61}" type="datetimeFigureOut">
              <a:rPr lang="en-US" smtClean="0"/>
              <a:t>2/22/2019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A823F67-AB8E-A344-BC27-14948FA37F3B}" type="slidenum">
              <a:rPr lang="en-US" smtClean="0"/>
              <a:t>‹#›</a:t>
            </a:fld>
            <a:endParaRPr lang="en-US"/>
          </a:p>
        </p:txBody>
      </p:sp>
    </p:spTree>
    <p:extLst>
      <p:ext uri="{BB962C8B-B14F-4D97-AF65-F5344CB8AC3E}">
        <p14:creationId xmlns:p14="http://schemas.microsoft.com/office/powerpoint/2010/main" val="1636830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p:cNvSpPr>
            <a:spLocks noGrp="1" noRot="1" noChangeAspect="1" noTextEdit="1"/>
          </p:cNvSpPr>
          <p:nvPr>
            <p:ph type="sldImg"/>
          </p:nvPr>
        </p:nvSpPr>
        <p:spPr>
          <a:xfrm>
            <a:off x="423863" y="704850"/>
            <a:ext cx="6245225" cy="3513138"/>
          </a:xfrm>
          <a:ln/>
        </p:spPr>
      </p:sp>
      <p:sp>
        <p:nvSpPr>
          <p:cNvPr id="819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81924" name="Slide Number Placeholder 3"/>
          <p:cNvSpPr txBox="1">
            <a:spLocks noGrp="1"/>
          </p:cNvSpPr>
          <p:nvPr/>
        </p:nvSpPr>
        <p:spPr bwMode="auto">
          <a:xfrm>
            <a:off x="4016375" y="8904288"/>
            <a:ext cx="3070225" cy="468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4361" tIns="47181" rIns="94361" bIns="47181" anchor="b"/>
          <a:lstStyle>
            <a:lvl1pPr defTabSz="942975">
              <a:defRPr>
                <a:solidFill>
                  <a:schemeClr val="tx1"/>
                </a:solidFill>
                <a:latin typeface="Arial" panose="020B0604020202020204" pitchFamily="34" charset="0"/>
              </a:defRPr>
            </a:lvl1pPr>
            <a:lvl2pPr marL="742950" indent="-285750" defTabSz="942975">
              <a:defRPr>
                <a:solidFill>
                  <a:schemeClr val="tx1"/>
                </a:solidFill>
                <a:latin typeface="Arial" panose="020B0604020202020204" pitchFamily="34" charset="0"/>
              </a:defRPr>
            </a:lvl2pPr>
            <a:lvl3pPr marL="1143000" indent="-228600" defTabSz="942975">
              <a:defRPr>
                <a:solidFill>
                  <a:schemeClr val="tx1"/>
                </a:solidFill>
                <a:latin typeface="Arial" panose="020B0604020202020204" pitchFamily="34" charset="0"/>
              </a:defRPr>
            </a:lvl3pPr>
            <a:lvl4pPr marL="1600200" indent="-228600" defTabSz="942975">
              <a:defRPr>
                <a:solidFill>
                  <a:schemeClr val="tx1"/>
                </a:solidFill>
                <a:latin typeface="Arial" panose="020B0604020202020204" pitchFamily="34" charset="0"/>
              </a:defRPr>
            </a:lvl4pPr>
            <a:lvl5pPr marL="2057400" indent="-228600" defTabSz="942975">
              <a:defRPr>
                <a:solidFill>
                  <a:schemeClr val="tx1"/>
                </a:solidFill>
                <a:latin typeface="Arial" panose="020B0604020202020204" pitchFamily="34" charset="0"/>
              </a:defRPr>
            </a:lvl5pPr>
            <a:lvl6pPr marL="2514600" indent="-228600" defTabSz="942975" eaLnBrk="0" fontAlgn="base" hangingPunct="0">
              <a:spcBef>
                <a:spcPct val="0"/>
              </a:spcBef>
              <a:spcAft>
                <a:spcPct val="0"/>
              </a:spcAft>
              <a:defRPr>
                <a:solidFill>
                  <a:schemeClr val="tx1"/>
                </a:solidFill>
                <a:latin typeface="Arial" panose="020B0604020202020204" pitchFamily="34" charset="0"/>
              </a:defRPr>
            </a:lvl6pPr>
            <a:lvl7pPr marL="2971800" indent="-228600" defTabSz="942975" eaLnBrk="0" fontAlgn="base" hangingPunct="0">
              <a:spcBef>
                <a:spcPct val="0"/>
              </a:spcBef>
              <a:spcAft>
                <a:spcPct val="0"/>
              </a:spcAft>
              <a:defRPr>
                <a:solidFill>
                  <a:schemeClr val="tx1"/>
                </a:solidFill>
                <a:latin typeface="Arial" panose="020B0604020202020204" pitchFamily="34" charset="0"/>
              </a:defRPr>
            </a:lvl7pPr>
            <a:lvl8pPr marL="3429000" indent="-228600" defTabSz="942975" eaLnBrk="0" fontAlgn="base" hangingPunct="0">
              <a:spcBef>
                <a:spcPct val="0"/>
              </a:spcBef>
              <a:spcAft>
                <a:spcPct val="0"/>
              </a:spcAft>
              <a:defRPr>
                <a:solidFill>
                  <a:schemeClr val="tx1"/>
                </a:solidFill>
                <a:latin typeface="Arial" panose="020B0604020202020204" pitchFamily="34" charset="0"/>
              </a:defRPr>
            </a:lvl8pPr>
            <a:lvl9pPr marL="3886200" indent="-228600" defTabSz="942975" eaLnBrk="0" fontAlgn="base" hangingPunct="0">
              <a:spcBef>
                <a:spcPct val="0"/>
              </a:spcBef>
              <a:spcAft>
                <a:spcPct val="0"/>
              </a:spcAft>
              <a:defRPr>
                <a:solidFill>
                  <a:schemeClr val="tx1"/>
                </a:solidFill>
                <a:latin typeface="Arial" panose="020B0604020202020204" pitchFamily="34" charset="0"/>
              </a:defRPr>
            </a:lvl9pPr>
          </a:lstStyle>
          <a:p>
            <a:pPr algn="r" eaLnBrk="1" hangingPunct="1"/>
            <a:fld id="{254147E4-14DC-4694-B41F-DEF21C4946E2}" type="slidenum">
              <a:rPr lang="en-GB" altLang="en-US" sz="1200">
                <a:latin typeface="Times New Roman" panose="02020603050405020304" pitchFamily="18" charset="0"/>
              </a:rPr>
              <a:pPr algn="r" eaLnBrk="1" hangingPunct="1"/>
              <a:t>13</a:t>
            </a:fld>
            <a:endParaRPr lang="en-GB" altLang="en-US" sz="1200">
              <a:latin typeface="Times New Roman" panose="02020603050405020304" pitchFamily="18" charset="0"/>
            </a:endParaRPr>
          </a:p>
        </p:txBody>
      </p:sp>
    </p:spTree>
    <p:extLst>
      <p:ext uri="{BB962C8B-B14F-4D97-AF65-F5344CB8AC3E}">
        <p14:creationId xmlns:p14="http://schemas.microsoft.com/office/powerpoint/2010/main" val="6880921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1D4E931C-86D8-C249-AB4B-20DB66069128}" type="datetimeFigureOut">
              <a:rPr lang="en-US" smtClean="0"/>
              <a:t>2/22/2019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CDA814-9DFC-1E4E-8087-8108CC38AB98}" type="slidenum">
              <a:rPr lang="en-US" smtClean="0"/>
              <a:t>‹#›</a:t>
            </a:fld>
            <a:endParaRPr lang="en-US"/>
          </a:p>
        </p:txBody>
      </p:sp>
    </p:spTree>
    <p:extLst>
      <p:ext uri="{BB962C8B-B14F-4D97-AF65-F5344CB8AC3E}">
        <p14:creationId xmlns:p14="http://schemas.microsoft.com/office/powerpoint/2010/main" val="9984675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4E931C-86D8-C249-AB4B-20DB66069128}" type="datetimeFigureOut">
              <a:rPr lang="en-US" smtClean="0"/>
              <a:t>2/22/2019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CDA814-9DFC-1E4E-8087-8108CC38AB98}" type="slidenum">
              <a:rPr lang="en-US" smtClean="0"/>
              <a:t>‹#›</a:t>
            </a:fld>
            <a:endParaRPr lang="en-US"/>
          </a:p>
        </p:txBody>
      </p:sp>
    </p:spTree>
    <p:extLst>
      <p:ext uri="{BB962C8B-B14F-4D97-AF65-F5344CB8AC3E}">
        <p14:creationId xmlns:p14="http://schemas.microsoft.com/office/powerpoint/2010/main" val="21124999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4E931C-86D8-C249-AB4B-20DB66069128}" type="datetimeFigureOut">
              <a:rPr lang="en-US" smtClean="0"/>
              <a:t>2/22/2019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CDA814-9DFC-1E4E-8087-8108CC38AB98}" type="slidenum">
              <a:rPr lang="en-US" smtClean="0"/>
              <a:t>‹#›</a:t>
            </a:fld>
            <a:endParaRPr lang="en-US"/>
          </a:p>
        </p:txBody>
      </p:sp>
    </p:spTree>
    <p:extLst>
      <p:ext uri="{BB962C8B-B14F-4D97-AF65-F5344CB8AC3E}">
        <p14:creationId xmlns:p14="http://schemas.microsoft.com/office/powerpoint/2010/main" val="4387002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4E931C-86D8-C249-AB4B-20DB66069128}" type="datetimeFigureOut">
              <a:rPr lang="en-US" smtClean="0"/>
              <a:t>2/22/2019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CDA814-9DFC-1E4E-8087-8108CC38AB98}" type="slidenum">
              <a:rPr lang="en-US" smtClean="0"/>
              <a:t>‹#›</a:t>
            </a:fld>
            <a:endParaRPr lang="en-US"/>
          </a:p>
        </p:txBody>
      </p:sp>
    </p:spTree>
    <p:extLst>
      <p:ext uri="{BB962C8B-B14F-4D97-AF65-F5344CB8AC3E}">
        <p14:creationId xmlns:p14="http://schemas.microsoft.com/office/powerpoint/2010/main" val="8067943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4E931C-86D8-C249-AB4B-20DB66069128}" type="datetimeFigureOut">
              <a:rPr lang="en-US" smtClean="0"/>
              <a:t>2/22/2019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6CDA814-9DFC-1E4E-8087-8108CC38AB98}" type="slidenum">
              <a:rPr lang="en-US" smtClean="0"/>
              <a:t>‹#›</a:t>
            </a:fld>
            <a:endParaRPr lang="en-US"/>
          </a:p>
        </p:txBody>
      </p:sp>
    </p:spTree>
    <p:extLst>
      <p:ext uri="{BB962C8B-B14F-4D97-AF65-F5344CB8AC3E}">
        <p14:creationId xmlns:p14="http://schemas.microsoft.com/office/powerpoint/2010/main" val="5808932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4E931C-86D8-C249-AB4B-20DB66069128}" type="datetimeFigureOut">
              <a:rPr lang="en-US" smtClean="0"/>
              <a:t>2/22/2019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CDA814-9DFC-1E4E-8087-8108CC38AB98}" type="slidenum">
              <a:rPr lang="en-US" smtClean="0"/>
              <a:t>‹#›</a:t>
            </a:fld>
            <a:endParaRPr lang="en-US"/>
          </a:p>
        </p:txBody>
      </p:sp>
    </p:spTree>
    <p:extLst>
      <p:ext uri="{BB962C8B-B14F-4D97-AF65-F5344CB8AC3E}">
        <p14:creationId xmlns:p14="http://schemas.microsoft.com/office/powerpoint/2010/main" val="6128993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4E931C-86D8-C249-AB4B-20DB66069128}" type="datetimeFigureOut">
              <a:rPr lang="en-US" smtClean="0"/>
              <a:t>2/22/2019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6CDA814-9DFC-1E4E-8087-8108CC38AB98}" type="slidenum">
              <a:rPr lang="en-US" smtClean="0"/>
              <a:t>‹#›</a:t>
            </a:fld>
            <a:endParaRPr lang="en-US"/>
          </a:p>
        </p:txBody>
      </p:sp>
    </p:spTree>
    <p:extLst>
      <p:ext uri="{BB962C8B-B14F-4D97-AF65-F5344CB8AC3E}">
        <p14:creationId xmlns:p14="http://schemas.microsoft.com/office/powerpoint/2010/main" val="16683422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4E931C-86D8-C249-AB4B-20DB66069128}" type="datetimeFigureOut">
              <a:rPr lang="en-US" smtClean="0"/>
              <a:t>2/22/2019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6CDA814-9DFC-1E4E-8087-8108CC38AB98}" type="slidenum">
              <a:rPr lang="en-US" smtClean="0"/>
              <a:t>‹#›</a:t>
            </a:fld>
            <a:endParaRPr lang="en-US"/>
          </a:p>
        </p:txBody>
      </p:sp>
    </p:spTree>
    <p:extLst>
      <p:ext uri="{BB962C8B-B14F-4D97-AF65-F5344CB8AC3E}">
        <p14:creationId xmlns:p14="http://schemas.microsoft.com/office/powerpoint/2010/main" val="1344185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4E931C-86D8-C249-AB4B-20DB66069128}" type="datetimeFigureOut">
              <a:rPr lang="en-US" smtClean="0"/>
              <a:t>2/22/2019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6CDA814-9DFC-1E4E-8087-8108CC38AB98}" type="slidenum">
              <a:rPr lang="en-US" smtClean="0"/>
              <a:t>‹#›</a:t>
            </a:fld>
            <a:endParaRPr lang="en-US"/>
          </a:p>
        </p:txBody>
      </p:sp>
    </p:spTree>
    <p:extLst>
      <p:ext uri="{BB962C8B-B14F-4D97-AF65-F5344CB8AC3E}">
        <p14:creationId xmlns:p14="http://schemas.microsoft.com/office/powerpoint/2010/main" val="198572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4E931C-86D8-C249-AB4B-20DB66069128}" type="datetimeFigureOut">
              <a:rPr lang="en-US" smtClean="0"/>
              <a:t>2/22/2019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CDA814-9DFC-1E4E-8087-8108CC38AB98}" type="slidenum">
              <a:rPr lang="en-US" smtClean="0"/>
              <a:t>‹#›</a:t>
            </a:fld>
            <a:endParaRPr lang="en-US"/>
          </a:p>
        </p:txBody>
      </p:sp>
    </p:spTree>
    <p:extLst>
      <p:ext uri="{BB962C8B-B14F-4D97-AF65-F5344CB8AC3E}">
        <p14:creationId xmlns:p14="http://schemas.microsoft.com/office/powerpoint/2010/main" val="8806842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4E931C-86D8-C249-AB4B-20DB66069128}" type="datetimeFigureOut">
              <a:rPr lang="en-US" smtClean="0"/>
              <a:t>2/22/2019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6CDA814-9DFC-1E4E-8087-8108CC38AB98}" type="slidenum">
              <a:rPr lang="en-US" smtClean="0"/>
              <a:t>‹#›</a:t>
            </a:fld>
            <a:endParaRPr lang="en-US"/>
          </a:p>
        </p:txBody>
      </p:sp>
    </p:spTree>
    <p:extLst>
      <p:ext uri="{BB962C8B-B14F-4D97-AF65-F5344CB8AC3E}">
        <p14:creationId xmlns:p14="http://schemas.microsoft.com/office/powerpoint/2010/main" val="12020878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2B8DB8">
            <a:alpha val="2000"/>
          </a:srgb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4E931C-86D8-C249-AB4B-20DB66069128}" type="datetimeFigureOut">
              <a:rPr lang="en-US" smtClean="0"/>
              <a:t>2/22/2019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CDA814-9DFC-1E4E-8087-8108CC38AB98}" type="slidenum">
              <a:rPr lang="en-US" smtClean="0"/>
              <a:t>‹#›</a:t>
            </a:fld>
            <a:endParaRPr lang="en-US"/>
          </a:p>
        </p:txBody>
      </p:sp>
    </p:spTree>
    <p:extLst>
      <p:ext uri="{BB962C8B-B14F-4D97-AF65-F5344CB8AC3E}">
        <p14:creationId xmlns:p14="http://schemas.microsoft.com/office/powerpoint/2010/main" val="6059597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hyperlink" Target="https://www.google.co.za/url?sa=i&amp;rct=j&amp;q=&amp;esrc=s&amp;source=images&amp;cd=&amp;cad=rja&amp;uact=8&amp;ved=2ahUKEwj4gous8OHaAhUEPxQKHc4pCAQQjRx6BAgBEAU&amp;url=https://learnandteachmagazine.wordpress.com/2016/06/10/pensions-getting-money-when-you-are-old/&amp;psig=AOvVaw3H6Iz26x3zgWyCXOSiXfHl&amp;ust=1525172855966533"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ZA"/>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722376" y="365124"/>
            <a:ext cx="11091672" cy="6108827"/>
          </a:xfrm>
        </p:spPr>
      </p:pic>
    </p:spTree>
    <p:extLst>
      <p:ext uri="{BB962C8B-B14F-4D97-AF65-F5344CB8AC3E}">
        <p14:creationId xmlns:p14="http://schemas.microsoft.com/office/powerpoint/2010/main" val="8649313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6349" y="591831"/>
            <a:ext cx="9639299" cy="908215"/>
          </a:xfrm>
        </p:spPr>
        <p:txBody>
          <a:bodyPr vert="horz" lIns="121920" tIns="60960" rIns="121920" bIns="60960" rtlCol="0" anchor="ctr">
            <a:normAutofit/>
          </a:bodyPr>
          <a:lstStyle/>
          <a:p>
            <a:r>
              <a:rPr lang="en-ZA" b="1" dirty="0"/>
              <a:t>Proposed by DT Chamburuka  et al </a:t>
            </a:r>
          </a:p>
        </p:txBody>
      </p:sp>
      <p:graphicFrame>
        <p:nvGraphicFramePr>
          <p:cNvPr id="4" name="Content Placeholder 3"/>
          <p:cNvGraphicFramePr>
            <a:graphicFrameLocks noGrp="1"/>
          </p:cNvGraphicFramePr>
          <p:nvPr>
            <p:ph idx="1"/>
            <p:extLst/>
          </p:nvPr>
        </p:nvGraphicFramePr>
        <p:xfrm>
          <a:off x="265043" y="1670143"/>
          <a:ext cx="11661911" cy="4867964"/>
        </p:xfrm>
        <a:graphic>
          <a:graphicData uri="http://schemas.openxmlformats.org/drawingml/2006/table">
            <a:tbl>
              <a:tblPr firstRow="1" firstCol="1" bandRow="1">
                <a:tableStyleId>{6E25E649-3F16-4E02-A733-19D2CDBF48F0}</a:tableStyleId>
              </a:tblPr>
              <a:tblGrid>
                <a:gridCol w="2699516">
                  <a:extLst>
                    <a:ext uri="{9D8B030D-6E8A-4147-A177-3AD203B41FA5}">
                      <a16:colId xmlns:a16="http://schemas.microsoft.com/office/drawing/2014/main" xmlns="" val="20000"/>
                    </a:ext>
                  </a:extLst>
                </a:gridCol>
                <a:gridCol w="2620331">
                  <a:extLst>
                    <a:ext uri="{9D8B030D-6E8A-4147-A177-3AD203B41FA5}">
                      <a16:colId xmlns:a16="http://schemas.microsoft.com/office/drawing/2014/main" xmlns="" val="20001"/>
                    </a:ext>
                  </a:extLst>
                </a:gridCol>
                <a:gridCol w="2870488">
                  <a:extLst>
                    <a:ext uri="{9D8B030D-6E8A-4147-A177-3AD203B41FA5}">
                      <a16:colId xmlns:a16="http://schemas.microsoft.com/office/drawing/2014/main" xmlns="" val="20002"/>
                    </a:ext>
                  </a:extLst>
                </a:gridCol>
                <a:gridCol w="3471576">
                  <a:extLst>
                    <a:ext uri="{9D8B030D-6E8A-4147-A177-3AD203B41FA5}">
                      <a16:colId xmlns:a16="http://schemas.microsoft.com/office/drawing/2014/main" xmlns="" val="20003"/>
                    </a:ext>
                  </a:extLst>
                </a:gridCol>
              </a:tblGrid>
              <a:tr h="263269">
                <a:tc>
                  <a:txBody>
                    <a:bodyPr/>
                    <a:lstStyle/>
                    <a:p>
                      <a:pPr>
                        <a:lnSpc>
                          <a:spcPct val="107000"/>
                        </a:lnSpc>
                        <a:spcAft>
                          <a:spcPts val="0"/>
                        </a:spcAft>
                      </a:pPr>
                      <a:r>
                        <a:rPr lang="en-ZA" sz="1200" dirty="0">
                          <a:solidFill>
                            <a:srgbClr val="181D29"/>
                          </a:solidFill>
                          <a:effectLst/>
                        </a:rPr>
                        <a:t> </a:t>
                      </a:r>
                      <a:endParaRPr lang="en-ZA" sz="1200" dirty="0">
                        <a:solidFill>
                          <a:srgbClr val="181D29"/>
                        </a:solidFill>
                        <a:effectLst/>
                        <a:latin typeface="Calibri" panose="020F0502020204030204" pitchFamily="34" charset="0"/>
                        <a:ea typeface="Calibri" panose="020F0502020204030204" pitchFamily="34" charset="0"/>
                        <a:cs typeface="Times New Roman" panose="02020603050405020304" pitchFamily="18" charset="0"/>
                      </a:endParaRPr>
                    </a:p>
                  </a:txBody>
                  <a:tcPr marL="31008" marR="31008" marT="0" marB="0">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solidFill>
                      <a:srgbClr val="92D050"/>
                    </a:solidFill>
                  </a:tcPr>
                </a:tc>
                <a:tc>
                  <a:txBody>
                    <a:bodyPr/>
                    <a:lstStyle/>
                    <a:p>
                      <a:pPr>
                        <a:lnSpc>
                          <a:spcPct val="107000"/>
                        </a:lnSpc>
                        <a:spcAft>
                          <a:spcPts val="0"/>
                        </a:spcAft>
                      </a:pPr>
                      <a:r>
                        <a:rPr lang="en-ZA" sz="1200" dirty="0">
                          <a:solidFill>
                            <a:srgbClr val="181D29"/>
                          </a:solidFill>
                          <a:effectLst/>
                        </a:rPr>
                        <a:t>Who is covered</a:t>
                      </a:r>
                      <a:endParaRPr lang="en-ZA" sz="1200" dirty="0">
                        <a:solidFill>
                          <a:srgbClr val="181D29"/>
                        </a:solidFill>
                        <a:effectLst/>
                        <a:latin typeface="Arial" panose="020B0604020202020204" pitchFamily="34" charset="0"/>
                        <a:ea typeface="Calibri" panose="020F0502020204030204" pitchFamily="34" charset="0"/>
                        <a:cs typeface="Arial" panose="020B0604020202020204" pitchFamily="34" charset="0"/>
                      </a:endParaRPr>
                    </a:p>
                  </a:txBody>
                  <a:tcPr marL="31008" marR="31008" marT="0" marB="0">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solidFill>
                      <a:srgbClr val="92D050"/>
                    </a:solidFill>
                  </a:tcPr>
                </a:tc>
                <a:tc>
                  <a:txBody>
                    <a:bodyPr/>
                    <a:lstStyle/>
                    <a:p>
                      <a:pPr>
                        <a:lnSpc>
                          <a:spcPct val="107000"/>
                        </a:lnSpc>
                        <a:spcAft>
                          <a:spcPts val="0"/>
                        </a:spcAft>
                      </a:pPr>
                      <a:r>
                        <a:rPr lang="en-ZA" sz="1200" dirty="0">
                          <a:solidFill>
                            <a:srgbClr val="181D29"/>
                          </a:solidFill>
                          <a:effectLst/>
                        </a:rPr>
                        <a:t>Benefits</a:t>
                      </a:r>
                      <a:endParaRPr lang="en-ZA" sz="1200" dirty="0">
                        <a:solidFill>
                          <a:srgbClr val="181D29"/>
                        </a:solidFill>
                        <a:effectLst/>
                        <a:latin typeface="Arial" panose="020B0604020202020204" pitchFamily="34" charset="0"/>
                        <a:ea typeface="Calibri" panose="020F0502020204030204" pitchFamily="34" charset="0"/>
                        <a:cs typeface="Arial" panose="020B0604020202020204" pitchFamily="34" charset="0"/>
                      </a:endParaRPr>
                    </a:p>
                  </a:txBody>
                  <a:tcPr marL="31008" marR="31008" marT="0" marB="0">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solidFill>
                      <a:srgbClr val="92D050"/>
                    </a:solidFill>
                  </a:tcPr>
                </a:tc>
                <a:tc>
                  <a:txBody>
                    <a:bodyPr/>
                    <a:lstStyle/>
                    <a:p>
                      <a:pPr>
                        <a:lnSpc>
                          <a:spcPct val="107000"/>
                        </a:lnSpc>
                        <a:spcAft>
                          <a:spcPts val="0"/>
                        </a:spcAft>
                      </a:pPr>
                      <a:r>
                        <a:rPr lang="en-ZA" sz="1200" dirty="0">
                          <a:solidFill>
                            <a:srgbClr val="181D29"/>
                          </a:solidFill>
                          <a:effectLst/>
                        </a:rPr>
                        <a:t>The administrator</a:t>
                      </a:r>
                      <a:endParaRPr lang="en-ZA" sz="1200" dirty="0">
                        <a:solidFill>
                          <a:srgbClr val="181D29"/>
                        </a:solidFill>
                        <a:effectLst/>
                        <a:latin typeface="Arial" panose="020B0604020202020204" pitchFamily="34" charset="0"/>
                        <a:ea typeface="Calibri" panose="020F0502020204030204" pitchFamily="34" charset="0"/>
                        <a:cs typeface="Arial" panose="020B0604020202020204" pitchFamily="34" charset="0"/>
                      </a:endParaRPr>
                    </a:p>
                  </a:txBody>
                  <a:tcPr marL="31008" marR="31008" marT="0" marB="0">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solidFill>
                      <a:srgbClr val="92D050"/>
                    </a:solidFill>
                  </a:tcPr>
                </a:tc>
                <a:extLst>
                  <a:ext uri="{0D108BD9-81ED-4DB2-BD59-A6C34878D82A}">
                    <a16:rowId xmlns:a16="http://schemas.microsoft.com/office/drawing/2014/main" xmlns="" val="10000"/>
                  </a:ext>
                </a:extLst>
              </a:tr>
              <a:tr h="1471588">
                <a:tc>
                  <a:txBody>
                    <a:bodyPr/>
                    <a:lstStyle/>
                    <a:p>
                      <a:pPr>
                        <a:lnSpc>
                          <a:spcPct val="107000"/>
                        </a:lnSpc>
                        <a:spcAft>
                          <a:spcPts val="0"/>
                        </a:spcAft>
                      </a:pPr>
                      <a:r>
                        <a:rPr lang="en-ZA" sz="1200" dirty="0">
                          <a:solidFill>
                            <a:srgbClr val="181D29"/>
                          </a:solidFill>
                          <a:effectLst/>
                        </a:rPr>
                        <a:t>Mandatory provision</a:t>
                      </a:r>
                    </a:p>
                    <a:p>
                      <a:pPr>
                        <a:lnSpc>
                          <a:spcPct val="107000"/>
                        </a:lnSpc>
                        <a:spcAft>
                          <a:spcPts val="0"/>
                        </a:spcAft>
                      </a:pPr>
                      <a:r>
                        <a:rPr lang="en-ZA" sz="1200" dirty="0">
                          <a:solidFill>
                            <a:srgbClr val="181D29"/>
                          </a:solidFill>
                          <a:effectLst/>
                        </a:rPr>
                        <a:t>recommended by the</a:t>
                      </a:r>
                    </a:p>
                    <a:p>
                      <a:pPr>
                        <a:lnSpc>
                          <a:spcPct val="107000"/>
                        </a:lnSpc>
                        <a:spcAft>
                          <a:spcPts val="0"/>
                        </a:spcAft>
                      </a:pPr>
                      <a:r>
                        <a:rPr lang="en-ZA" sz="1200" dirty="0">
                          <a:solidFill>
                            <a:srgbClr val="181D29"/>
                          </a:solidFill>
                          <a:effectLst/>
                        </a:rPr>
                        <a:t>Taylor Commission (2002</a:t>
                      </a:r>
                      <a:endParaRPr lang="en-ZA" sz="1200" dirty="0">
                        <a:solidFill>
                          <a:srgbClr val="181D29"/>
                        </a:solidFill>
                        <a:effectLst/>
                        <a:latin typeface="Calibri" panose="020F0502020204030204" pitchFamily="34" charset="0"/>
                        <a:ea typeface="Calibri" panose="020F0502020204030204" pitchFamily="34" charset="0"/>
                        <a:cs typeface="Times New Roman" panose="02020603050405020304" pitchFamily="18" charset="0"/>
                      </a:endParaRPr>
                    </a:p>
                  </a:txBody>
                  <a:tcPr marL="31008" marR="31008" marT="0" marB="0">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solidFill>
                      <a:srgbClr val="92D050"/>
                    </a:solidFill>
                  </a:tcPr>
                </a:tc>
                <a:tc>
                  <a:txBody>
                    <a:bodyPr/>
                    <a:lstStyle/>
                    <a:p>
                      <a:pPr>
                        <a:lnSpc>
                          <a:spcPct val="107000"/>
                        </a:lnSpc>
                        <a:spcAft>
                          <a:spcPts val="0"/>
                        </a:spcAft>
                      </a:pPr>
                      <a:r>
                        <a:rPr lang="en-ZA" sz="1200" dirty="0">
                          <a:solidFill>
                            <a:srgbClr val="181D29"/>
                          </a:solidFill>
                          <a:effectLst/>
                        </a:rPr>
                        <a:t>All formal employees</a:t>
                      </a:r>
                    </a:p>
                    <a:p>
                      <a:pPr>
                        <a:lnSpc>
                          <a:spcPct val="107000"/>
                        </a:lnSpc>
                        <a:spcAft>
                          <a:spcPts val="0"/>
                        </a:spcAft>
                      </a:pPr>
                      <a:r>
                        <a:rPr lang="en-ZA" sz="1200" dirty="0">
                          <a:solidFill>
                            <a:srgbClr val="181D29"/>
                          </a:solidFill>
                          <a:effectLst/>
                        </a:rPr>
                        <a:t>including casual and part-time</a:t>
                      </a:r>
                    </a:p>
                    <a:p>
                      <a:pPr>
                        <a:lnSpc>
                          <a:spcPct val="107000"/>
                        </a:lnSpc>
                        <a:spcAft>
                          <a:spcPts val="0"/>
                        </a:spcAft>
                      </a:pPr>
                      <a:r>
                        <a:rPr lang="en-ZA" sz="1200" dirty="0">
                          <a:solidFill>
                            <a:srgbClr val="181D29"/>
                          </a:solidFill>
                          <a:effectLst/>
                        </a:rPr>
                        <a:t>workers</a:t>
                      </a:r>
                      <a:endParaRPr lang="en-ZA" sz="1200" dirty="0">
                        <a:solidFill>
                          <a:srgbClr val="181D29"/>
                        </a:solidFill>
                        <a:effectLst/>
                        <a:latin typeface="Arial" panose="020B0604020202020204" pitchFamily="34" charset="0"/>
                        <a:ea typeface="Calibri" panose="020F0502020204030204" pitchFamily="34" charset="0"/>
                        <a:cs typeface="Arial" panose="020B0604020202020204" pitchFamily="34" charset="0"/>
                      </a:endParaRPr>
                    </a:p>
                  </a:txBody>
                  <a:tcPr marL="31008" marR="31008" marT="0" marB="0">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tcPr>
                </a:tc>
                <a:tc>
                  <a:txBody>
                    <a:bodyPr/>
                    <a:lstStyle/>
                    <a:p>
                      <a:pPr>
                        <a:lnSpc>
                          <a:spcPct val="107000"/>
                        </a:lnSpc>
                        <a:spcAft>
                          <a:spcPts val="0"/>
                        </a:spcAft>
                      </a:pPr>
                      <a:r>
                        <a:rPr lang="en-ZA" sz="1200" dirty="0">
                          <a:solidFill>
                            <a:srgbClr val="181D29"/>
                          </a:solidFill>
                          <a:effectLst/>
                        </a:rPr>
                        <a:t>Integrated social security</a:t>
                      </a:r>
                    </a:p>
                    <a:p>
                      <a:pPr>
                        <a:lnSpc>
                          <a:spcPct val="107000"/>
                        </a:lnSpc>
                        <a:spcAft>
                          <a:spcPts val="0"/>
                        </a:spcAft>
                      </a:pPr>
                      <a:r>
                        <a:rPr lang="en-ZA" sz="1200" dirty="0">
                          <a:solidFill>
                            <a:srgbClr val="181D29"/>
                          </a:solidFill>
                          <a:effectLst/>
                        </a:rPr>
                        <a:t>system. The savings will be</a:t>
                      </a:r>
                    </a:p>
                    <a:p>
                      <a:pPr>
                        <a:lnSpc>
                          <a:spcPct val="107000"/>
                        </a:lnSpc>
                        <a:spcAft>
                          <a:spcPts val="0"/>
                        </a:spcAft>
                      </a:pPr>
                      <a:r>
                        <a:rPr lang="en-ZA" sz="1200" dirty="0">
                          <a:solidFill>
                            <a:srgbClr val="181D29"/>
                          </a:solidFill>
                          <a:effectLst/>
                        </a:rPr>
                        <a:t>preserved. Members will</a:t>
                      </a:r>
                    </a:p>
                    <a:p>
                      <a:pPr>
                        <a:lnSpc>
                          <a:spcPct val="107000"/>
                        </a:lnSpc>
                        <a:spcAft>
                          <a:spcPts val="0"/>
                        </a:spcAft>
                      </a:pPr>
                      <a:r>
                        <a:rPr lang="en-ZA" sz="1200" dirty="0">
                          <a:solidFill>
                            <a:srgbClr val="181D29"/>
                          </a:solidFill>
                          <a:effectLst/>
                        </a:rPr>
                        <a:t>receive 60% of their  pre-unemployed income and</a:t>
                      </a:r>
                    </a:p>
                    <a:p>
                      <a:pPr>
                        <a:lnSpc>
                          <a:spcPct val="107000"/>
                        </a:lnSpc>
                        <a:spcAft>
                          <a:spcPts val="0"/>
                        </a:spcAft>
                      </a:pPr>
                      <a:r>
                        <a:rPr lang="en-ZA" sz="1200" dirty="0">
                          <a:solidFill>
                            <a:srgbClr val="181D29"/>
                          </a:solidFill>
                          <a:effectLst/>
                        </a:rPr>
                        <a:t>this will assist compulsory</a:t>
                      </a:r>
                    </a:p>
                    <a:p>
                      <a:pPr>
                        <a:lnSpc>
                          <a:spcPct val="107000"/>
                        </a:lnSpc>
                        <a:spcAft>
                          <a:spcPts val="0"/>
                        </a:spcAft>
                      </a:pPr>
                      <a:r>
                        <a:rPr lang="en-ZA" sz="1200" dirty="0">
                          <a:solidFill>
                            <a:srgbClr val="181D29"/>
                          </a:solidFill>
                          <a:effectLst/>
                        </a:rPr>
                        <a:t>preservation.</a:t>
                      </a:r>
                      <a:endParaRPr lang="en-ZA" sz="1200" dirty="0">
                        <a:solidFill>
                          <a:srgbClr val="181D29"/>
                        </a:solidFill>
                        <a:effectLst/>
                        <a:latin typeface="Arial" panose="020B0604020202020204" pitchFamily="34" charset="0"/>
                        <a:ea typeface="Calibri" panose="020F0502020204030204" pitchFamily="34" charset="0"/>
                        <a:cs typeface="Arial" panose="020B0604020202020204" pitchFamily="34" charset="0"/>
                      </a:endParaRPr>
                    </a:p>
                  </a:txBody>
                  <a:tcPr marL="31008" marR="31008" marT="0" marB="0">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tcPr>
                </a:tc>
                <a:tc>
                  <a:txBody>
                    <a:bodyPr/>
                    <a:lstStyle/>
                    <a:p>
                      <a:pPr>
                        <a:lnSpc>
                          <a:spcPct val="107000"/>
                        </a:lnSpc>
                        <a:spcAft>
                          <a:spcPts val="0"/>
                        </a:spcAft>
                      </a:pPr>
                      <a:r>
                        <a:rPr lang="en-ZA" sz="1200" dirty="0">
                          <a:solidFill>
                            <a:srgbClr val="181D29"/>
                          </a:solidFill>
                          <a:effectLst/>
                        </a:rPr>
                        <a:t>Government</a:t>
                      </a:r>
                      <a:endParaRPr lang="en-ZA" sz="1200" dirty="0">
                        <a:solidFill>
                          <a:srgbClr val="181D29"/>
                        </a:solidFill>
                        <a:effectLst/>
                        <a:latin typeface="Arial" panose="020B0604020202020204" pitchFamily="34" charset="0"/>
                        <a:ea typeface="Calibri" panose="020F0502020204030204" pitchFamily="34" charset="0"/>
                        <a:cs typeface="Arial" panose="020B0604020202020204" pitchFamily="34" charset="0"/>
                      </a:endParaRPr>
                    </a:p>
                  </a:txBody>
                  <a:tcPr marL="31008" marR="31008" marT="0" marB="0">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tcPr>
                </a:tc>
                <a:extLst>
                  <a:ext uri="{0D108BD9-81ED-4DB2-BD59-A6C34878D82A}">
                    <a16:rowId xmlns:a16="http://schemas.microsoft.com/office/drawing/2014/main" xmlns="" val="10001"/>
                  </a:ext>
                </a:extLst>
              </a:tr>
              <a:tr h="1184711">
                <a:tc>
                  <a:txBody>
                    <a:bodyPr/>
                    <a:lstStyle/>
                    <a:p>
                      <a:pPr>
                        <a:lnSpc>
                          <a:spcPct val="107000"/>
                        </a:lnSpc>
                        <a:spcAft>
                          <a:spcPts val="0"/>
                        </a:spcAft>
                      </a:pPr>
                      <a:r>
                        <a:rPr lang="en-ZA" sz="1200" dirty="0">
                          <a:solidFill>
                            <a:srgbClr val="181D29"/>
                          </a:solidFill>
                          <a:effectLst/>
                        </a:rPr>
                        <a:t>National Savings Fund</a:t>
                      </a:r>
                    </a:p>
                    <a:p>
                      <a:pPr>
                        <a:lnSpc>
                          <a:spcPct val="107000"/>
                        </a:lnSpc>
                        <a:spcAft>
                          <a:spcPts val="0"/>
                        </a:spcAft>
                      </a:pPr>
                      <a:r>
                        <a:rPr lang="en-ZA" sz="1200" dirty="0">
                          <a:solidFill>
                            <a:srgbClr val="181D29"/>
                          </a:solidFill>
                          <a:effectLst/>
                        </a:rPr>
                        <a:t>proposed in 2004</a:t>
                      </a:r>
                      <a:endParaRPr lang="en-ZA" sz="1200" dirty="0">
                        <a:solidFill>
                          <a:srgbClr val="181D29"/>
                        </a:solidFill>
                        <a:effectLst/>
                        <a:latin typeface="Calibri" panose="020F0502020204030204" pitchFamily="34" charset="0"/>
                        <a:ea typeface="Calibri" panose="020F0502020204030204" pitchFamily="34" charset="0"/>
                        <a:cs typeface="Times New Roman" panose="02020603050405020304" pitchFamily="18" charset="0"/>
                      </a:endParaRPr>
                    </a:p>
                  </a:txBody>
                  <a:tcPr marL="31008" marR="31008" marT="0" marB="0">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solidFill>
                      <a:srgbClr val="92D050"/>
                    </a:solidFill>
                  </a:tcPr>
                </a:tc>
                <a:tc>
                  <a:txBody>
                    <a:bodyPr/>
                    <a:lstStyle/>
                    <a:p>
                      <a:pPr>
                        <a:lnSpc>
                          <a:spcPct val="107000"/>
                        </a:lnSpc>
                        <a:spcAft>
                          <a:spcPts val="0"/>
                        </a:spcAft>
                      </a:pPr>
                      <a:r>
                        <a:rPr lang="en-ZA" sz="1200" dirty="0">
                          <a:solidFill>
                            <a:srgbClr val="181D29"/>
                          </a:solidFill>
                          <a:effectLst/>
                        </a:rPr>
                        <a:t>Low incomes (particularly</a:t>
                      </a:r>
                    </a:p>
                    <a:p>
                      <a:pPr>
                        <a:lnSpc>
                          <a:spcPct val="107000"/>
                        </a:lnSpc>
                        <a:spcAft>
                          <a:spcPts val="0"/>
                        </a:spcAft>
                      </a:pPr>
                      <a:r>
                        <a:rPr lang="en-ZA" sz="1200" dirty="0">
                          <a:solidFill>
                            <a:srgbClr val="181D29"/>
                          </a:solidFill>
                          <a:effectLst/>
                        </a:rPr>
                        <a:t>workers in the informal sector, part-time and</a:t>
                      </a:r>
                    </a:p>
                    <a:p>
                      <a:pPr>
                        <a:lnSpc>
                          <a:spcPct val="107000"/>
                        </a:lnSpc>
                        <a:spcAft>
                          <a:spcPts val="0"/>
                        </a:spcAft>
                      </a:pPr>
                      <a:r>
                        <a:rPr lang="en-ZA" sz="1200" dirty="0">
                          <a:solidFill>
                            <a:srgbClr val="181D29"/>
                          </a:solidFill>
                          <a:effectLst/>
                        </a:rPr>
                        <a:t>seasonal employees, domestic and agricultural</a:t>
                      </a:r>
                    </a:p>
                    <a:p>
                      <a:pPr>
                        <a:lnSpc>
                          <a:spcPct val="107000"/>
                        </a:lnSpc>
                        <a:spcAft>
                          <a:spcPts val="0"/>
                        </a:spcAft>
                      </a:pPr>
                      <a:r>
                        <a:rPr lang="en-ZA" sz="1200" dirty="0">
                          <a:solidFill>
                            <a:srgbClr val="181D29"/>
                          </a:solidFill>
                          <a:effectLst/>
                        </a:rPr>
                        <a:t>workers)</a:t>
                      </a:r>
                      <a:endParaRPr lang="en-ZA" sz="1200" dirty="0">
                        <a:solidFill>
                          <a:srgbClr val="181D29"/>
                        </a:solidFill>
                        <a:effectLst/>
                        <a:latin typeface="Arial" panose="020B0604020202020204" pitchFamily="34" charset="0"/>
                        <a:ea typeface="Calibri" panose="020F0502020204030204" pitchFamily="34" charset="0"/>
                        <a:cs typeface="Arial" panose="020B0604020202020204" pitchFamily="34" charset="0"/>
                      </a:endParaRPr>
                    </a:p>
                  </a:txBody>
                  <a:tcPr marL="31008" marR="31008" marT="0" marB="0">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tcPr>
                </a:tc>
                <a:tc>
                  <a:txBody>
                    <a:bodyPr/>
                    <a:lstStyle/>
                    <a:p>
                      <a:pPr>
                        <a:lnSpc>
                          <a:spcPct val="107000"/>
                        </a:lnSpc>
                        <a:spcAft>
                          <a:spcPts val="0"/>
                        </a:spcAft>
                      </a:pPr>
                      <a:r>
                        <a:rPr lang="en-ZA" sz="1200" dirty="0">
                          <a:solidFill>
                            <a:srgbClr val="181D29"/>
                          </a:solidFill>
                          <a:effectLst/>
                        </a:rPr>
                        <a:t>Retirement savings</a:t>
                      </a:r>
                      <a:endParaRPr lang="en-ZA" sz="1200" dirty="0">
                        <a:solidFill>
                          <a:srgbClr val="181D29"/>
                        </a:solidFill>
                        <a:effectLst/>
                        <a:latin typeface="Arial" panose="020B0604020202020204" pitchFamily="34" charset="0"/>
                        <a:ea typeface="Calibri" panose="020F0502020204030204" pitchFamily="34" charset="0"/>
                        <a:cs typeface="Arial" panose="020B0604020202020204" pitchFamily="34" charset="0"/>
                      </a:endParaRPr>
                    </a:p>
                  </a:txBody>
                  <a:tcPr marL="31008" marR="31008" marT="0" marB="0">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tcPr>
                </a:tc>
                <a:tc>
                  <a:txBody>
                    <a:bodyPr/>
                    <a:lstStyle/>
                    <a:p>
                      <a:pPr>
                        <a:lnSpc>
                          <a:spcPct val="107000"/>
                        </a:lnSpc>
                        <a:spcAft>
                          <a:spcPts val="0"/>
                        </a:spcAft>
                      </a:pPr>
                      <a:r>
                        <a:rPr lang="en-ZA" sz="1200" dirty="0">
                          <a:solidFill>
                            <a:srgbClr val="181D29"/>
                          </a:solidFill>
                          <a:effectLst/>
                        </a:rPr>
                        <a:t>NSF will be run by government. High income earners can save towards</a:t>
                      </a:r>
                    </a:p>
                    <a:p>
                      <a:pPr>
                        <a:lnSpc>
                          <a:spcPct val="107000"/>
                        </a:lnSpc>
                        <a:spcAft>
                          <a:spcPts val="0"/>
                        </a:spcAft>
                      </a:pPr>
                      <a:r>
                        <a:rPr lang="en-ZA" sz="1200" dirty="0">
                          <a:solidFill>
                            <a:srgbClr val="181D29"/>
                          </a:solidFill>
                          <a:effectLst/>
                        </a:rPr>
                        <a:t>retirement in an approved retirement scheme run by the private sector.</a:t>
                      </a:r>
                      <a:endParaRPr lang="en-ZA" sz="1200" dirty="0">
                        <a:solidFill>
                          <a:srgbClr val="181D29"/>
                        </a:solidFill>
                        <a:effectLst/>
                        <a:latin typeface="Arial" panose="020B0604020202020204" pitchFamily="34" charset="0"/>
                        <a:ea typeface="Calibri" panose="020F0502020204030204" pitchFamily="34" charset="0"/>
                        <a:cs typeface="Arial" panose="020B0604020202020204" pitchFamily="34" charset="0"/>
                      </a:endParaRPr>
                    </a:p>
                  </a:txBody>
                  <a:tcPr marL="31008" marR="31008" marT="0" marB="0">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tcPr>
                </a:tc>
                <a:extLst>
                  <a:ext uri="{0D108BD9-81ED-4DB2-BD59-A6C34878D82A}">
                    <a16:rowId xmlns:a16="http://schemas.microsoft.com/office/drawing/2014/main" xmlns="" val="10002"/>
                  </a:ext>
                </a:extLst>
              </a:tr>
              <a:tr h="829500">
                <a:tc>
                  <a:txBody>
                    <a:bodyPr/>
                    <a:lstStyle/>
                    <a:p>
                      <a:pPr>
                        <a:lnSpc>
                          <a:spcPct val="107000"/>
                        </a:lnSpc>
                        <a:spcAft>
                          <a:spcPts val="0"/>
                        </a:spcAft>
                      </a:pPr>
                      <a:r>
                        <a:rPr lang="en-ZA" sz="1200" dirty="0">
                          <a:solidFill>
                            <a:srgbClr val="181D29"/>
                          </a:solidFill>
                          <a:effectLst/>
                        </a:rPr>
                        <a:t>Mandatory provision</a:t>
                      </a:r>
                    </a:p>
                    <a:p>
                      <a:pPr>
                        <a:lnSpc>
                          <a:spcPct val="107000"/>
                        </a:lnSpc>
                        <a:spcAft>
                          <a:spcPts val="0"/>
                        </a:spcAft>
                      </a:pPr>
                      <a:r>
                        <a:rPr lang="en-ZA" sz="1200" dirty="0">
                          <a:solidFill>
                            <a:srgbClr val="181D29"/>
                          </a:solidFill>
                          <a:effectLst/>
                        </a:rPr>
                        <a:t>recommended by</a:t>
                      </a:r>
                    </a:p>
                    <a:p>
                      <a:pPr>
                        <a:lnSpc>
                          <a:spcPct val="107000"/>
                        </a:lnSpc>
                        <a:spcAft>
                          <a:spcPts val="0"/>
                        </a:spcAft>
                      </a:pPr>
                      <a:r>
                        <a:rPr lang="en-ZA" sz="1200" dirty="0">
                          <a:solidFill>
                            <a:srgbClr val="181D29"/>
                          </a:solidFill>
                          <a:effectLst/>
                        </a:rPr>
                        <a:t>National Treasury (2007)</a:t>
                      </a:r>
                      <a:endParaRPr lang="en-ZA" sz="1200" dirty="0">
                        <a:solidFill>
                          <a:srgbClr val="181D29"/>
                        </a:solidFill>
                        <a:effectLst/>
                        <a:latin typeface="Calibri" panose="020F0502020204030204" pitchFamily="34" charset="0"/>
                        <a:ea typeface="Calibri" panose="020F0502020204030204" pitchFamily="34" charset="0"/>
                        <a:cs typeface="Times New Roman" panose="02020603050405020304" pitchFamily="18" charset="0"/>
                      </a:endParaRPr>
                    </a:p>
                  </a:txBody>
                  <a:tcPr marL="31008" marR="31008" marT="0" marB="0">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solidFill>
                      <a:srgbClr val="92D050"/>
                    </a:solidFill>
                  </a:tcPr>
                </a:tc>
                <a:tc>
                  <a:txBody>
                    <a:bodyPr/>
                    <a:lstStyle/>
                    <a:p>
                      <a:pPr>
                        <a:lnSpc>
                          <a:spcPct val="107000"/>
                        </a:lnSpc>
                        <a:spcAft>
                          <a:spcPts val="0"/>
                        </a:spcAft>
                      </a:pPr>
                      <a:r>
                        <a:rPr lang="en-ZA" sz="1200" dirty="0">
                          <a:solidFill>
                            <a:srgbClr val="181D29"/>
                          </a:solidFill>
                          <a:effectLst/>
                        </a:rPr>
                        <a:t>All employees</a:t>
                      </a:r>
                      <a:endParaRPr lang="en-ZA" sz="1200" dirty="0">
                        <a:solidFill>
                          <a:srgbClr val="181D29"/>
                        </a:solidFill>
                        <a:effectLst/>
                        <a:latin typeface="Arial" panose="020B0604020202020204" pitchFamily="34" charset="0"/>
                        <a:ea typeface="Calibri" panose="020F0502020204030204" pitchFamily="34" charset="0"/>
                        <a:cs typeface="Arial" panose="020B0604020202020204" pitchFamily="34" charset="0"/>
                      </a:endParaRPr>
                    </a:p>
                  </a:txBody>
                  <a:tcPr marL="31008" marR="31008" marT="0" marB="0">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tcPr>
                </a:tc>
                <a:tc>
                  <a:txBody>
                    <a:bodyPr/>
                    <a:lstStyle/>
                    <a:p>
                      <a:pPr>
                        <a:lnSpc>
                          <a:spcPct val="107000"/>
                        </a:lnSpc>
                        <a:spcAft>
                          <a:spcPts val="0"/>
                        </a:spcAft>
                      </a:pPr>
                      <a:r>
                        <a:rPr lang="en-ZA" sz="1200" dirty="0">
                          <a:solidFill>
                            <a:srgbClr val="181D29"/>
                          </a:solidFill>
                          <a:effectLst/>
                        </a:rPr>
                        <a:t>Partly PAYG defined benefits</a:t>
                      </a:r>
                    </a:p>
                    <a:p>
                      <a:pPr>
                        <a:lnSpc>
                          <a:spcPct val="107000"/>
                        </a:lnSpc>
                        <a:spcAft>
                          <a:spcPts val="0"/>
                        </a:spcAft>
                      </a:pPr>
                      <a:r>
                        <a:rPr lang="en-ZA" sz="1200" dirty="0">
                          <a:solidFill>
                            <a:srgbClr val="181D29"/>
                          </a:solidFill>
                          <a:effectLst/>
                        </a:rPr>
                        <a:t>and partly funded defined</a:t>
                      </a:r>
                    </a:p>
                    <a:p>
                      <a:pPr>
                        <a:lnSpc>
                          <a:spcPct val="107000"/>
                        </a:lnSpc>
                        <a:spcAft>
                          <a:spcPts val="0"/>
                        </a:spcAft>
                      </a:pPr>
                      <a:r>
                        <a:rPr lang="en-ZA" sz="1200" dirty="0">
                          <a:solidFill>
                            <a:srgbClr val="181D29"/>
                          </a:solidFill>
                          <a:effectLst/>
                        </a:rPr>
                        <a:t>contribution</a:t>
                      </a:r>
                      <a:endParaRPr lang="en-ZA" sz="1200" dirty="0">
                        <a:solidFill>
                          <a:srgbClr val="181D29"/>
                        </a:solidFill>
                        <a:effectLst/>
                        <a:latin typeface="Arial" panose="020B0604020202020204" pitchFamily="34" charset="0"/>
                        <a:ea typeface="Calibri" panose="020F0502020204030204" pitchFamily="34" charset="0"/>
                        <a:cs typeface="Arial" panose="020B0604020202020204" pitchFamily="34" charset="0"/>
                      </a:endParaRPr>
                    </a:p>
                  </a:txBody>
                  <a:tcPr marL="31008" marR="31008" marT="0" marB="0">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tcPr>
                </a:tc>
                <a:tc>
                  <a:txBody>
                    <a:bodyPr/>
                    <a:lstStyle/>
                    <a:p>
                      <a:pPr>
                        <a:lnSpc>
                          <a:spcPct val="107000"/>
                        </a:lnSpc>
                        <a:spcAft>
                          <a:spcPts val="0"/>
                        </a:spcAft>
                      </a:pPr>
                      <a:r>
                        <a:rPr lang="en-ZA" sz="1200" dirty="0">
                          <a:solidFill>
                            <a:srgbClr val="181D29"/>
                          </a:solidFill>
                          <a:effectLst/>
                        </a:rPr>
                        <a:t>PAYG – Government sponsored retirement fund defined contribution –</a:t>
                      </a:r>
                    </a:p>
                    <a:p>
                      <a:pPr>
                        <a:lnSpc>
                          <a:spcPct val="107000"/>
                        </a:lnSpc>
                        <a:spcAft>
                          <a:spcPts val="0"/>
                        </a:spcAft>
                      </a:pPr>
                      <a:r>
                        <a:rPr lang="en-ZA" sz="1200" dirty="0">
                          <a:solidFill>
                            <a:srgbClr val="181D29"/>
                          </a:solidFill>
                          <a:effectLst/>
                        </a:rPr>
                        <a:t>either government/private</a:t>
                      </a:r>
                    </a:p>
                    <a:p>
                      <a:pPr>
                        <a:lnSpc>
                          <a:spcPct val="107000"/>
                        </a:lnSpc>
                        <a:spcAft>
                          <a:spcPts val="0"/>
                        </a:spcAft>
                      </a:pPr>
                      <a:r>
                        <a:rPr lang="en-ZA" sz="1200" dirty="0">
                          <a:solidFill>
                            <a:srgbClr val="181D29"/>
                          </a:solidFill>
                          <a:effectLst/>
                        </a:rPr>
                        <a:t>sector</a:t>
                      </a:r>
                      <a:endParaRPr lang="en-ZA" sz="1200" dirty="0">
                        <a:solidFill>
                          <a:srgbClr val="181D29"/>
                        </a:solidFill>
                        <a:effectLst/>
                        <a:latin typeface="Arial" panose="020B0604020202020204" pitchFamily="34" charset="0"/>
                        <a:ea typeface="Calibri" panose="020F0502020204030204" pitchFamily="34" charset="0"/>
                        <a:cs typeface="Arial" panose="020B0604020202020204" pitchFamily="34" charset="0"/>
                      </a:endParaRPr>
                    </a:p>
                  </a:txBody>
                  <a:tcPr marL="31008" marR="31008" marT="0" marB="0">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tcPr>
                </a:tc>
                <a:extLst>
                  <a:ext uri="{0D108BD9-81ED-4DB2-BD59-A6C34878D82A}">
                    <a16:rowId xmlns:a16="http://schemas.microsoft.com/office/drawing/2014/main" xmlns="" val="10003"/>
                  </a:ext>
                </a:extLst>
              </a:tr>
              <a:tr h="592357">
                <a:tc>
                  <a:txBody>
                    <a:bodyPr/>
                    <a:lstStyle/>
                    <a:p>
                      <a:pPr>
                        <a:lnSpc>
                          <a:spcPct val="107000"/>
                        </a:lnSpc>
                        <a:spcAft>
                          <a:spcPts val="0"/>
                        </a:spcAft>
                      </a:pPr>
                      <a:r>
                        <a:rPr lang="en-ZA" sz="1200" dirty="0">
                          <a:solidFill>
                            <a:srgbClr val="181D29"/>
                          </a:solidFill>
                          <a:effectLst/>
                        </a:rPr>
                        <a:t>National Social Savings</a:t>
                      </a:r>
                    </a:p>
                    <a:p>
                      <a:pPr>
                        <a:lnSpc>
                          <a:spcPct val="107000"/>
                        </a:lnSpc>
                        <a:spcAft>
                          <a:spcPts val="0"/>
                        </a:spcAft>
                      </a:pPr>
                      <a:r>
                        <a:rPr lang="en-ZA" sz="1200" dirty="0">
                          <a:solidFill>
                            <a:srgbClr val="181D29"/>
                          </a:solidFill>
                          <a:effectLst/>
                        </a:rPr>
                        <a:t>Fund</a:t>
                      </a:r>
                      <a:endParaRPr lang="en-ZA" sz="1200" dirty="0">
                        <a:solidFill>
                          <a:srgbClr val="181D29"/>
                        </a:solidFill>
                        <a:effectLst/>
                        <a:latin typeface="Calibri" panose="020F0502020204030204" pitchFamily="34" charset="0"/>
                        <a:ea typeface="Calibri" panose="020F0502020204030204" pitchFamily="34" charset="0"/>
                        <a:cs typeface="Times New Roman" panose="02020603050405020304" pitchFamily="18" charset="0"/>
                      </a:endParaRPr>
                    </a:p>
                  </a:txBody>
                  <a:tcPr marL="31008" marR="31008" marT="0" marB="0">
                    <a:lnL w="12700" cap="flat" cmpd="sng" algn="ctr">
                      <a:solidFill>
                        <a:srgbClr val="92D050"/>
                      </a:solidFill>
                      <a:prstDash val="solid"/>
                      <a:round/>
                      <a:headEnd type="none" w="med" len="med"/>
                      <a:tailEnd type="none" w="med" len="med"/>
                    </a:lnL>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solidFill>
                      <a:srgbClr val="92D050"/>
                    </a:solidFill>
                  </a:tcPr>
                </a:tc>
                <a:tc>
                  <a:txBody>
                    <a:bodyPr/>
                    <a:lstStyle/>
                    <a:p>
                      <a:pPr>
                        <a:lnSpc>
                          <a:spcPct val="107000"/>
                        </a:lnSpc>
                        <a:spcAft>
                          <a:spcPts val="0"/>
                        </a:spcAft>
                      </a:pPr>
                      <a:r>
                        <a:rPr lang="en-ZA" sz="1200" dirty="0">
                          <a:solidFill>
                            <a:srgbClr val="181D29"/>
                          </a:solidFill>
                          <a:effectLst/>
                        </a:rPr>
                        <a:t>Employees earning between</a:t>
                      </a:r>
                    </a:p>
                    <a:p>
                      <a:pPr>
                        <a:lnSpc>
                          <a:spcPct val="107000"/>
                        </a:lnSpc>
                        <a:spcAft>
                          <a:spcPts val="0"/>
                        </a:spcAft>
                      </a:pPr>
                      <a:r>
                        <a:rPr lang="en-ZA" sz="1200" dirty="0">
                          <a:solidFill>
                            <a:srgbClr val="181D29"/>
                          </a:solidFill>
                          <a:effectLst/>
                        </a:rPr>
                        <a:t>R12 001 and R150 000</a:t>
                      </a:r>
                      <a:endParaRPr lang="en-ZA" sz="1200" dirty="0">
                        <a:solidFill>
                          <a:srgbClr val="181D29"/>
                        </a:solidFill>
                        <a:effectLst/>
                        <a:latin typeface="Arial" panose="020B0604020202020204" pitchFamily="34" charset="0"/>
                        <a:ea typeface="Calibri" panose="020F0502020204030204" pitchFamily="34" charset="0"/>
                        <a:cs typeface="Arial" panose="020B0604020202020204" pitchFamily="34" charset="0"/>
                      </a:endParaRPr>
                    </a:p>
                  </a:txBody>
                  <a:tcPr marL="31008" marR="31008" marT="0" marB="0">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tcPr>
                </a:tc>
                <a:tc>
                  <a:txBody>
                    <a:bodyPr/>
                    <a:lstStyle/>
                    <a:p>
                      <a:pPr>
                        <a:lnSpc>
                          <a:spcPct val="107000"/>
                        </a:lnSpc>
                        <a:spcAft>
                          <a:spcPts val="0"/>
                        </a:spcAft>
                      </a:pPr>
                      <a:r>
                        <a:rPr lang="en-ZA" sz="1200" dirty="0">
                          <a:solidFill>
                            <a:srgbClr val="181D29"/>
                          </a:solidFill>
                          <a:effectLst/>
                        </a:rPr>
                        <a:t>PAYG and on defined basis</a:t>
                      </a:r>
                    </a:p>
                    <a:p>
                      <a:pPr>
                        <a:lnSpc>
                          <a:spcPct val="107000"/>
                        </a:lnSpc>
                        <a:spcAft>
                          <a:spcPts val="0"/>
                        </a:spcAft>
                      </a:pPr>
                      <a:r>
                        <a:rPr lang="en-ZA" sz="1200" dirty="0">
                          <a:solidFill>
                            <a:srgbClr val="181D29"/>
                          </a:solidFill>
                          <a:effectLst/>
                        </a:rPr>
                        <a:t>targeting a net replacement</a:t>
                      </a:r>
                    </a:p>
                    <a:p>
                      <a:pPr>
                        <a:lnSpc>
                          <a:spcPct val="107000"/>
                        </a:lnSpc>
                        <a:spcAft>
                          <a:spcPts val="0"/>
                        </a:spcAft>
                      </a:pPr>
                      <a:r>
                        <a:rPr lang="en-ZA" sz="1200" dirty="0">
                          <a:solidFill>
                            <a:srgbClr val="181D29"/>
                          </a:solidFill>
                          <a:effectLst/>
                        </a:rPr>
                        <a:t>ratio of 40%</a:t>
                      </a:r>
                      <a:endParaRPr lang="en-ZA" sz="1200" dirty="0">
                        <a:solidFill>
                          <a:srgbClr val="181D29"/>
                        </a:solidFill>
                        <a:effectLst/>
                        <a:latin typeface="Arial" panose="020B0604020202020204" pitchFamily="34" charset="0"/>
                        <a:ea typeface="Calibri" panose="020F0502020204030204" pitchFamily="34" charset="0"/>
                        <a:cs typeface="Arial" panose="020B0604020202020204" pitchFamily="34" charset="0"/>
                      </a:endParaRPr>
                    </a:p>
                  </a:txBody>
                  <a:tcPr marL="31008" marR="31008" marT="0" marB="0">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tcPr>
                </a:tc>
                <a:tc>
                  <a:txBody>
                    <a:bodyPr/>
                    <a:lstStyle/>
                    <a:p>
                      <a:pPr>
                        <a:lnSpc>
                          <a:spcPct val="107000"/>
                        </a:lnSpc>
                        <a:spcAft>
                          <a:spcPts val="0"/>
                        </a:spcAft>
                      </a:pPr>
                      <a:r>
                        <a:rPr lang="en-ZA" sz="1200" dirty="0">
                          <a:solidFill>
                            <a:srgbClr val="181D29"/>
                          </a:solidFill>
                          <a:effectLst/>
                        </a:rPr>
                        <a:t>Government for the NSSF</a:t>
                      </a:r>
                      <a:endParaRPr lang="en-ZA" sz="1200" dirty="0">
                        <a:solidFill>
                          <a:srgbClr val="181D29"/>
                        </a:solidFill>
                        <a:effectLst/>
                        <a:latin typeface="Arial" panose="020B0604020202020204" pitchFamily="34" charset="0"/>
                        <a:ea typeface="Calibri" panose="020F0502020204030204" pitchFamily="34" charset="0"/>
                        <a:cs typeface="Arial" panose="020B0604020202020204" pitchFamily="34" charset="0"/>
                      </a:endParaRPr>
                    </a:p>
                  </a:txBody>
                  <a:tcPr marL="31008" marR="31008" marT="0" marB="0">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tcPr>
                </a:tc>
                <a:extLst>
                  <a:ext uri="{0D108BD9-81ED-4DB2-BD59-A6C34878D82A}">
                    <a16:rowId xmlns:a16="http://schemas.microsoft.com/office/drawing/2014/main" xmlns="" val="10004"/>
                  </a:ext>
                </a:extLst>
              </a:tr>
              <a:tr h="526539">
                <a:tc>
                  <a:txBody>
                    <a:bodyPr/>
                    <a:lstStyle/>
                    <a:p>
                      <a:pPr>
                        <a:lnSpc>
                          <a:spcPct val="107000"/>
                        </a:lnSpc>
                        <a:spcAft>
                          <a:spcPts val="0"/>
                        </a:spcAft>
                      </a:pPr>
                      <a:r>
                        <a:rPr lang="en-ZA" sz="1200" dirty="0">
                          <a:solidFill>
                            <a:srgbClr val="181D29"/>
                          </a:solidFill>
                          <a:effectLst/>
                        </a:rPr>
                        <a:t>Auto-enrolment</a:t>
                      </a:r>
                      <a:endParaRPr lang="en-ZA" sz="1200" dirty="0">
                        <a:solidFill>
                          <a:srgbClr val="181D29"/>
                        </a:solidFill>
                        <a:effectLst/>
                        <a:latin typeface="Calibri" panose="020F0502020204030204" pitchFamily="34" charset="0"/>
                        <a:ea typeface="Calibri" panose="020F0502020204030204" pitchFamily="34" charset="0"/>
                        <a:cs typeface="Times New Roman" panose="02020603050405020304" pitchFamily="18" charset="0"/>
                      </a:endParaRPr>
                    </a:p>
                  </a:txBody>
                  <a:tcPr marL="31008" marR="31008" marT="0" marB="0">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solidFill>
                      <a:srgbClr val="92D050"/>
                    </a:solidFill>
                  </a:tcPr>
                </a:tc>
                <a:tc>
                  <a:txBody>
                    <a:bodyPr/>
                    <a:lstStyle/>
                    <a:p>
                      <a:pPr>
                        <a:lnSpc>
                          <a:spcPct val="107000"/>
                        </a:lnSpc>
                        <a:spcAft>
                          <a:spcPts val="0"/>
                        </a:spcAft>
                      </a:pPr>
                      <a:r>
                        <a:rPr lang="en-ZA" sz="1200" dirty="0">
                          <a:solidFill>
                            <a:srgbClr val="181D29"/>
                          </a:solidFill>
                          <a:effectLst/>
                        </a:rPr>
                        <a:t>All employees in the formal</a:t>
                      </a:r>
                    </a:p>
                    <a:p>
                      <a:pPr>
                        <a:lnSpc>
                          <a:spcPct val="107000"/>
                        </a:lnSpc>
                        <a:spcAft>
                          <a:spcPts val="0"/>
                        </a:spcAft>
                      </a:pPr>
                      <a:r>
                        <a:rPr lang="en-ZA" sz="1200" dirty="0">
                          <a:solidFill>
                            <a:srgbClr val="181D29"/>
                          </a:solidFill>
                          <a:effectLst/>
                        </a:rPr>
                        <a:t>sector</a:t>
                      </a:r>
                      <a:endParaRPr lang="en-ZA" sz="1200" dirty="0">
                        <a:solidFill>
                          <a:srgbClr val="181D29"/>
                        </a:solidFill>
                        <a:effectLst/>
                        <a:latin typeface="Calibri" panose="020F0502020204030204" pitchFamily="34" charset="0"/>
                        <a:ea typeface="Calibri" panose="020F0502020204030204" pitchFamily="34" charset="0"/>
                        <a:cs typeface="Times New Roman" panose="02020603050405020304" pitchFamily="18" charset="0"/>
                      </a:endParaRPr>
                    </a:p>
                  </a:txBody>
                  <a:tcPr marL="31008" marR="31008" marT="0" marB="0">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tcPr>
                </a:tc>
                <a:tc>
                  <a:txBody>
                    <a:bodyPr/>
                    <a:lstStyle/>
                    <a:p>
                      <a:pPr>
                        <a:lnSpc>
                          <a:spcPct val="107000"/>
                        </a:lnSpc>
                        <a:spcAft>
                          <a:spcPts val="0"/>
                        </a:spcAft>
                      </a:pPr>
                      <a:r>
                        <a:rPr lang="en-ZA" sz="1200" dirty="0">
                          <a:solidFill>
                            <a:srgbClr val="181D29"/>
                          </a:solidFill>
                          <a:effectLst/>
                        </a:rPr>
                        <a:t>Funded benefits</a:t>
                      </a:r>
                      <a:endParaRPr lang="en-ZA" sz="1200" dirty="0">
                        <a:solidFill>
                          <a:srgbClr val="181D29"/>
                        </a:solidFill>
                        <a:effectLst/>
                        <a:latin typeface="Calibri" panose="020F0502020204030204" pitchFamily="34" charset="0"/>
                        <a:ea typeface="Calibri" panose="020F0502020204030204" pitchFamily="34" charset="0"/>
                        <a:cs typeface="Times New Roman" panose="02020603050405020304" pitchFamily="18" charset="0"/>
                      </a:endParaRPr>
                    </a:p>
                  </a:txBody>
                  <a:tcPr marL="31008" marR="31008" marT="0" marB="0">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tcPr>
                </a:tc>
                <a:tc>
                  <a:txBody>
                    <a:bodyPr/>
                    <a:lstStyle/>
                    <a:p>
                      <a:pPr>
                        <a:lnSpc>
                          <a:spcPct val="107000"/>
                        </a:lnSpc>
                        <a:spcAft>
                          <a:spcPts val="0"/>
                        </a:spcAft>
                      </a:pPr>
                      <a:r>
                        <a:rPr lang="en-ZA" sz="1200" dirty="0">
                          <a:solidFill>
                            <a:srgbClr val="181D29"/>
                          </a:solidFill>
                          <a:effectLst/>
                        </a:rPr>
                        <a:t>Private sector (stand alone,</a:t>
                      </a:r>
                    </a:p>
                    <a:p>
                      <a:pPr>
                        <a:lnSpc>
                          <a:spcPct val="107000"/>
                        </a:lnSpc>
                        <a:spcAft>
                          <a:spcPts val="0"/>
                        </a:spcAft>
                      </a:pPr>
                      <a:r>
                        <a:rPr lang="en-ZA" sz="1200" dirty="0">
                          <a:solidFill>
                            <a:srgbClr val="181D29"/>
                          </a:solidFill>
                          <a:effectLst/>
                        </a:rPr>
                        <a:t>umbrella or retirement annuity)</a:t>
                      </a:r>
                      <a:endParaRPr lang="en-ZA" sz="1200" dirty="0">
                        <a:solidFill>
                          <a:srgbClr val="181D29"/>
                        </a:solidFill>
                        <a:effectLst/>
                        <a:latin typeface="Calibri" panose="020F0502020204030204" pitchFamily="34" charset="0"/>
                        <a:ea typeface="Calibri" panose="020F0502020204030204" pitchFamily="34" charset="0"/>
                        <a:cs typeface="Times New Roman" panose="02020603050405020304" pitchFamily="18" charset="0"/>
                      </a:endParaRPr>
                    </a:p>
                  </a:txBody>
                  <a:tcPr marL="31008" marR="31008" marT="0" marB="0">
                    <a:lnL w="12700" cap="flat" cmpd="sng" algn="ctr">
                      <a:solidFill>
                        <a:srgbClr val="92D050"/>
                      </a:solidFill>
                      <a:prstDash val="solid"/>
                      <a:round/>
                      <a:headEnd type="none" w="med" len="med"/>
                      <a:tailEnd type="none" w="med" len="med"/>
                    </a:lnL>
                    <a:lnR w="12700" cap="flat" cmpd="sng" algn="ctr">
                      <a:solidFill>
                        <a:srgbClr val="92D050"/>
                      </a:solidFill>
                      <a:prstDash val="solid"/>
                      <a:round/>
                      <a:headEnd type="none" w="med" len="med"/>
                      <a:tailEnd type="none" w="med" len="med"/>
                    </a:lnR>
                    <a:lnT w="12700" cap="flat" cmpd="sng" algn="ctr">
                      <a:solidFill>
                        <a:srgbClr val="92D050"/>
                      </a:solidFill>
                      <a:prstDash val="solid"/>
                      <a:round/>
                      <a:headEnd type="none" w="med" len="med"/>
                      <a:tailEnd type="none" w="med" len="med"/>
                    </a:lnT>
                    <a:lnB w="12700" cap="flat" cmpd="sng" algn="ctr">
                      <a:solidFill>
                        <a:srgbClr val="92D050"/>
                      </a:solidFill>
                      <a:prstDash val="solid"/>
                      <a:round/>
                      <a:headEnd type="none" w="med" len="med"/>
                      <a:tailEnd type="none" w="med" len="med"/>
                    </a:lnB>
                  </a:tcPr>
                </a:tc>
                <a:extLst>
                  <a:ext uri="{0D108BD9-81ED-4DB2-BD59-A6C34878D82A}">
                    <a16:rowId xmlns:a16="http://schemas.microsoft.com/office/drawing/2014/main" xmlns="" val="10005"/>
                  </a:ext>
                </a:extLst>
              </a:tr>
            </a:tbl>
          </a:graphicData>
        </a:graphic>
      </p:graphicFrame>
      <p:sp>
        <p:nvSpPr>
          <p:cNvPr id="5" name="Rectangle 1"/>
          <p:cNvSpPr>
            <a:spLocks noChangeArrowheads="1"/>
          </p:cNvSpPr>
          <p:nvPr/>
        </p:nvSpPr>
        <p:spPr bwMode="auto">
          <a:xfrm>
            <a:off x="1" y="43935"/>
            <a:ext cx="41106828"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ZA" dirty="0"/>
          </a:p>
        </p:txBody>
      </p:sp>
    </p:spTree>
    <p:extLst>
      <p:ext uri="{BB962C8B-B14F-4D97-AF65-F5344CB8AC3E}">
        <p14:creationId xmlns:p14="http://schemas.microsoft.com/office/powerpoint/2010/main" val="16164194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ZA" b="1" dirty="0"/>
              <a:t>Current Position of retirement coverage in South Africa (Preservation  Funds) </a:t>
            </a:r>
            <a:endParaRPr lang="en-ZA" dirty="0"/>
          </a:p>
        </p:txBody>
      </p:sp>
      <p:sp>
        <p:nvSpPr>
          <p:cNvPr id="3" name="Content Placeholder 2"/>
          <p:cNvSpPr>
            <a:spLocks noGrp="1"/>
          </p:cNvSpPr>
          <p:nvPr>
            <p:ph idx="1"/>
          </p:nvPr>
        </p:nvSpPr>
        <p:spPr/>
        <p:txBody>
          <a:bodyPr>
            <a:normAutofit/>
          </a:bodyPr>
          <a:lstStyle/>
          <a:p>
            <a:r>
              <a:rPr lang="en-ZA" sz="2400" b="1" dirty="0"/>
              <a:t>A member can decide when leaving  a retirement fund before his  retirement date to have his  contributions be transferred to a preservation fund. The member is allowed to  make one withdrawal before the remaining funds are held in the preservation fund until he reaches retirement age.</a:t>
            </a:r>
          </a:p>
          <a:p>
            <a:r>
              <a:rPr lang="en-ZA" sz="2400" b="1" dirty="0"/>
              <a:t>A  member is also allowed to transfer their contributions from a retirement fund to another retirement fund.</a:t>
            </a:r>
          </a:p>
        </p:txBody>
      </p:sp>
    </p:spTree>
    <p:extLst>
      <p:ext uri="{BB962C8B-B14F-4D97-AF65-F5344CB8AC3E}">
        <p14:creationId xmlns:p14="http://schemas.microsoft.com/office/powerpoint/2010/main" val="29558807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ZA" b="1" dirty="0"/>
              <a:t>Current Position of retirement coverage in South Africa (Preservation  Funds) </a:t>
            </a:r>
            <a:endParaRPr lang="en-ZA" dirty="0"/>
          </a:p>
        </p:txBody>
      </p:sp>
      <p:sp>
        <p:nvSpPr>
          <p:cNvPr id="3" name="Content Placeholder 2"/>
          <p:cNvSpPr>
            <a:spLocks noGrp="1"/>
          </p:cNvSpPr>
          <p:nvPr>
            <p:ph idx="1"/>
          </p:nvPr>
        </p:nvSpPr>
        <p:spPr/>
        <p:txBody>
          <a:bodyPr>
            <a:normAutofit/>
          </a:bodyPr>
          <a:lstStyle/>
          <a:p>
            <a:r>
              <a:rPr lang="en-ZA" sz="2400" b="1" dirty="0"/>
              <a:t>A member can decide when leaving  a retirement fund before his  retirement date to have his  contributions be transferred to a preservation fund. The member is allowed to  make one withdrawal before the remaining funds are held in the preservation fund until he reaches retirement age.</a:t>
            </a:r>
          </a:p>
          <a:p>
            <a:r>
              <a:rPr lang="en-ZA" sz="2400" b="1" dirty="0"/>
              <a:t>A  member is also allowed to transfer their contributions from a retirement fund to another retirement fund.</a:t>
            </a:r>
          </a:p>
        </p:txBody>
      </p:sp>
    </p:spTree>
    <p:extLst>
      <p:ext uri="{BB962C8B-B14F-4D97-AF65-F5344CB8AC3E}">
        <p14:creationId xmlns:p14="http://schemas.microsoft.com/office/powerpoint/2010/main" val="28964706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idx="4294967295"/>
          </p:nvPr>
        </p:nvSpPr>
        <p:spPr>
          <a:xfrm>
            <a:off x="2024063" y="428626"/>
            <a:ext cx="7772400" cy="576263"/>
          </a:xfrm>
        </p:spPr>
        <p:txBody>
          <a:bodyPr>
            <a:normAutofit fontScale="90000"/>
          </a:bodyPr>
          <a:lstStyle/>
          <a:p>
            <a:r>
              <a:rPr lang="en-US" altLang="en-US" sz="2800" b="1" dirty="0"/>
              <a:t>The Formal Retirement System in a nutshell</a:t>
            </a:r>
            <a:br>
              <a:rPr lang="en-US" altLang="en-US" sz="2800" b="1" dirty="0"/>
            </a:br>
            <a:r>
              <a:rPr lang="en-US" altLang="en-US" sz="1200" b="1" dirty="0"/>
              <a:t>Source:</a:t>
            </a:r>
            <a:r>
              <a:rPr lang="en-GB" altLang="en-US" sz="1200" b="1" dirty="0"/>
              <a:t>John Kruger and </a:t>
            </a:r>
            <a:r>
              <a:rPr lang="en-GB" altLang="en-US" sz="1200" b="1" dirty="0" err="1"/>
              <a:t>Boipuso</a:t>
            </a:r>
            <a:r>
              <a:rPr lang="en-GB" altLang="en-US" sz="1200" b="1" dirty="0"/>
              <a:t> Modise (OPM South Africa)</a:t>
            </a:r>
            <a:br>
              <a:rPr lang="en-GB" altLang="en-US" sz="1200" b="1" dirty="0"/>
            </a:br>
            <a:endParaRPr lang="en-US" altLang="en-US" sz="1200" b="1" dirty="0"/>
          </a:p>
        </p:txBody>
      </p:sp>
      <p:sp>
        <p:nvSpPr>
          <p:cNvPr id="4" name="Slide Number Placeholder 3"/>
          <p:cNvSpPr txBox="1">
            <a:spLocks noGrp="1"/>
          </p:cNvSpPr>
          <p:nvPr/>
        </p:nvSpPr>
        <p:spPr bwMode="auto">
          <a:xfrm>
            <a:off x="8077200" y="6248400"/>
            <a:ext cx="1905000" cy="457200"/>
          </a:xfrm>
          <a:prstGeom prst="rect">
            <a:avLst/>
          </a:prstGeom>
          <a:noFill/>
          <a:ln>
            <a:miter lim="800000"/>
            <a:headEnd/>
            <a:tailEnd/>
          </a:ln>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fld id="{56B0F07D-CF5F-4180-A13A-FC8C8C0FCEDD}" type="slidenum">
              <a:rPr lang="en-GB" altLang="en-US" sz="1400">
                <a:latin typeface="Times New Roman" panose="02020603050405020304" pitchFamily="18" charset="0"/>
              </a:rPr>
              <a:pPr algn="r" eaLnBrk="1" hangingPunct="1"/>
              <a:t>13</a:t>
            </a:fld>
            <a:endParaRPr lang="en-GB" altLang="en-US" sz="1400">
              <a:latin typeface="Times New Roman" panose="02020603050405020304" pitchFamily="18" charset="0"/>
            </a:endParaRPr>
          </a:p>
        </p:txBody>
      </p:sp>
      <p:pic>
        <p:nvPicPr>
          <p:cNvPr id="8090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0936" y="1078993"/>
            <a:ext cx="11073383" cy="51995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39047807"/>
      </p:ext>
    </p:extLst>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a:t>A changing and aging workforce in Africa? </a:t>
            </a:r>
          </a:p>
        </p:txBody>
      </p:sp>
      <p:sp>
        <p:nvSpPr>
          <p:cNvPr id="3" name="Content Placeholder 2"/>
          <p:cNvSpPr>
            <a:spLocks noGrp="1"/>
          </p:cNvSpPr>
          <p:nvPr>
            <p:ph idx="1"/>
          </p:nvPr>
        </p:nvSpPr>
        <p:spPr/>
        <p:txBody>
          <a:bodyPr>
            <a:normAutofit/>
          </a:bodyPr>
          <a:lstStyle/>
          <a:p>
            <a:r>
              <a:rPr lang="en-ZA" sz="2400" b="1" dirty="0"/>
              <a:t>Contrary to what is happening in continental Europe and elsewhere in the world where the workforce is changing and aging and retirement ages  are being , in Africa 60% of the population are below the age of 25.</a:t>
            </a:r>
          </a:p>
          <a:p>
            <a:r>
              <a:rPr lang="en-ZA" sz="2400" b="1" dirty="0"/>
              <a:t>In a recent 2016 survey  27.3% of African population was between 15 and 29 years with more than 41% under the age of 15 years</a:t>
            </a:r>
          </a:p>
          <a:p>
            <a:r>
              <a:rPr lang="en-ZA" sz="2400" b="1" dirty="0"/>
              <a:t>It is estimated that by 2030 , of the 8.6 Billion global population , 40 % will be in Africa.</a:t>
            </a:r>
          </a:p>
          <a:p>
            <a:r>
              <a:rPr lang="en-ZA" sz="2400" b="1" dirty="0"/>
              <a:t>Unlike elsewhere in the world , there is no rush towards retirement ages being scrutinized and in some cases being increased because the population is not aging as it is the case in many countries.</a:t>
            </a:r>
          </a:p>
          <a:p>
            <a:endParaRPr lang="en-ZA" sz="2400" b="1" dirty="0"/>
          </a:p>
        </p:txBody>
      </p:sp>
    </p:spTree>
    <p:extLst>
      <p:ext uri="{BB962C8B-B14F-4D97-AF65-F5344CB8AC3E}">
        <p14:creationId xmlns:p14="http://schemas.microsoft.com/office/powerpoint/2010/main" val="28966995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ZA" b="1" dirty="0"/>
              <a:t>Median Age , 2039 </a:t>
            </a:r>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19456" y="1307592"/>
            <a:ext cx="11512296" cy="4869371"/>
          </a:xfrm>
        </p:spPr>
      </p:pic>
    </p:spTree>
    <p:extLst>
      <p:ext uri="{BB962C8B-B14F-4D97-AF65-F5344CB8AC3E}">
        <p14:creationId xmlns:p14="http://schemas.microsoft.com/office/powerpoint/2010/main" val="764614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ZA" b="1" dirty="0"/>
              <a:t>The size of the membership is growing </a:t>
            </a:r>
          </a:p>
        </p:txBody>
      </p:sp>
      <p:sp>
        <p:nvSpPr>
          <p:cNvPr id="3" name="Content Placeholder 2"/>
          <p:cNvSpPr>
            <a:spLocks noGrp="1"/>
          </p:cNvSpPr>
          <p:nvPr>
            <p:ph idx="1"/>
          </p:nvPr>
        </p:nvSpPr>
        <p:spPr/>
        <p:txBody>
          <a:bodyPr>
            <a:normAutofit/>
          </a:bodyPr>
          <a:lstStyle/>
          <a:p>
            <a:r>
              <a:rPr lang="en-ZA" sz="2400" b="1" dirty="0"/>
              <a:t>Whilst elsewhere in the world there has been a decline in pension fund growth , South Africa has registered a phenomenal growth compared to the rest of the world.</a:t>
            </a:r>
          </a:p>
          <a:p>
            <a:r>
              <a:rPr lang="en-ZA" sz="2400" b="1" dirty="0"/>
              <a:t>A study undertaken in 2014  by Towers Watson Global Pension Asset Study that analyses trends  in the pension fund sector  shows that  South Africa’s  grew by 14% and was the highest in the whole world followed by  Australia  at 12%, Hong Kong  at 12% and the United Kingdom  at 11%. </a:t>
            </a:r>
          </a:p>
          <a:p>
            <a:r>
              <a:rPr lang="en-ZA" sz="2400" b="1" dirty="0"/>
              <a:t>The world average is 6.5% over the same period, showing that the South African growth far exceeds market average. </a:t>
            </a:r>
          </a:p>
          <a:p>
            <a:r>
              <a:rPr lang="en-ZA" sz="2400" b="1" dirty="0"/>
              <a:t>The GEPF is fully funded above 100% and hasn’t revised its retirement age</a:t>
            </a:r>
            <a:r>
              <a:rPr lang="en-ZA" sz="2400" b="1" dirty="0" smtClean="0"/>
              <a:t>.</a:t>
            </a:r>
          </a:p>
          <a:p>
            <a:pPr marL="0" indent="0">
              <a:buNone/>
            </a:pPr>
            <a:endParaRPr lang="en-ZA" sz="2000" dirty="0"/>
          </a:p>
        </p:txBody>
      </p:sp>
    </p:spTree>
    <p:extLst>
      <p:ext uri="{BB962C8B-B14F-4D97-AF65-F5344CB8AC3E}">
        <p14:creationId xmlns:p14="http://schemas.microsoft.com/office/powerpoint/2010/main" val="18646200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57200" y="0"/>
            <a:ext cx="11356848" cy="6858000"/>
          </a:xfrm>
          <a:prstGeom prst="rect">
            <a:avLst/>
          </a:prstGeom>
        </p:spPr>
      </p:pic>
    </p:spTree>
    <p:extLst>
      <p:ext uri="{BB962C8B-B14F-4D97-AF65-F5344CB8AC3E}">
        <p14:creationId xmlns:p14="http://schemas.microsoft.com/office/powerpoint/2010/main" val="64490027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ZA" b="1" dirty="0" smtClean="0"/>
              <a:t>Twin Peaks  Implementation </a:t>
            </a:r>
            <a:endParaRPr lang="en-ZA" b="1" dirty="0"/>
          </a:p>
        </p:txBody>
      </p:sp>
      <p:sp>
        <p:nvSpPr>
          <p:cNvPr id="3" name="Content Placeholder 2"/>
          <p:cNvSpPr>
            <a:spLocks noGrp="1"/>
          </p:cNvSpPr>
          <p:nvPr>
            <p:ph idx="1"/>
          </p:nvPr>
        </p:nvSpPr>
        <p:spPr/>
        <p:txBody>
          <a:bodyPr>
            <a:normAutofit/>
          </a:bodyPr>
          <a:lstStyle/>
          <a:p>
            <a:r>
              <a:rPr lang="en-ZA" sz="2400" b="1" dirty="0" smtClean="0"/>
              <a:t>From 1 April 2018 the Financial Services Regulation Act which brings about the implementation of Twin Peaks in South Africa became effective.</a:t>
            </a:r>
          </a:p>
          <a:p>
            <a:r>
              <a:rPr lang="en-ZA" sz="2400" b="1" dirty="0" smtClean="0"/>
              <a:t>The Reserve Bank  </a:t>
            </a:r>
            <a:r>
              <a:rPr lang="en-ZA" sz="2400" b="1" dirty="0"/>
              <a:t>will be responsible for both </a:t>
            </a:r>
            <a:r>
              <a:rPr lang="en-ZA" sz="2400" b="1" dirty="0" smtClean="0"/>
              <a:t>micro and </a:t>
            </a:r>
            <a:r>
              <a:rPr lang="en-ZA" sz="2400" b="1" dirty="0"/>
              <a:t>macro-prudential regulation </a:t>
            </a:r>
            <a:r>
              <a:rPr lang="en-ZA" sz="2400" b="1" dirty="0" smtClean="0"/>
              <a:t>and supervision</a:t>
            </a:r>
            <a:r>
              <a:rPr lang="en-ZA" sz="2400" b="1" dirty="0"/>
              <a:t>. Micro-prudential </a:t>
            </a:r>
            <a:r>
              <a:rPr lang="en-ZA" sz="2400" b="1" dirty="0" smtClean="0"/>
              <a:t>regulation aims </a:t>
            </a:r>
            <a:r>
              <a:rPr lang="en-ZA" sz="2400" b="1" dirty="0"/>
              <a:t>to secure the safety and </a:t>
            </a:r>
            <a:r>
              <a:rPr lang="en-ZA" sz="2400" b="1" dirty="0" smtClean="0"/>
              <a:t> soundness of </a:t>
            </a:r>
            <a:r>
              <a:rPr lang="en-ZA" sz="2400" b="1" dirty="0"/>
              <a:t>banks, insurers, financial </a:t>
            </a:r>
            <a:r>
              <a:rPr lang="en-ZA" sz="2400" b="1" dirty="0" smtClean="0"/>
              <a:t>conglomerates and </a:t>
            </a:r>
            <a:r>
              <a:rPr lang="en-ZA" sz="2400" b="1" dirty="0"/>
              <a:t>financial market infrastructure.</a:t>
            </a:r>
            <a:endParaRPr lang="en-ZA" sz="2400" b="1" dirty="0" smtClean="0"/>
          </a:p>
          <a:p>
            <a:r>
              <a:rPr lang="en-ZA" sz="2400" b="1" dirty="0"/>
              <a:t>The new market conduct </a:t>
            </a:r>
            <a:r>
              <a:rPr lang="en-ZA" sz="2400" b="1" dirty="0" smtClean="0"/>
              <a:t>regulator, formerly the Financial Services Board will oversee </a:t>
            </a:r>
            <a:r>
              <a:rPr lang="en-ZA" sz="2400" b="1" dirty="0"/>
              <a:t>the market </a:t>
            </a:r>
            <a:r>
              <a:rPr lang="en-ZA" sz="2400" b="1" dirty="0" smtClean="0"/>
              <a:t>conduct of all </a:t>
            </a:r>
            <a:r>
              <a:rPr lang="en-ZA" sz="2400" b="1" dirty="0"/>
              <a:t>financial services </a:t>
            </a:r>
            <a:r>
              <a:rPr lang="en-ZA" sz="2400" b="1" dirty="0" smtClean="0"/>
              <a:t>institutions</a:t>
            </a:r>
            <a:r>
              <a:rPr lang="en-ZA" sz="2400" b="1" dirty="0"/>
              <a:t>.</a:t>
            </a:r>
          </a:p>
        </p:txBody>
      </p:sp>
    </p:spTree>
    <p:extLst>
      <p:ext uri="{BB962C8B-B14F-4D97-AF65-F5344CB8AC3E}">
        <p14:creationId xmlns:p14="http://schemas.microsoft.com/office/powerpoint/2010/main" val="33588530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06424" y="512064"/>
            <a:ext cx="9939528" cy="5429060"/>
          </a:xfrm>
          <a:prstGeom prst="rect">
            <a:avLst/>
          </a:prstGeom>
        </p:spPr>
      </p:pic>
    </p:spTree>
    <p:extLst>
      <p:ext uri="{BB962C8B-B14F-4D97-AF65-F5344CB8AC3E}">
        <p14:creationId xmlns:p14="http://schemas.microsoft.com/office/powerpoint/2010/main" val="22493429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4"/>
            <a:ext cx="10515600" cy="1952773"/>
          </a:xfrm>
        </p:spPr>
        <p:txBody>
          <a:bodyPr>
            <a:normAutofit fontScale="90000"/>
          </a:bodyPr>
          <a:lstStyle/>
          <a:p>
            <a:pPr algn="ctr"/>
            <a:r>
              <a:rPr lang="en-ZA" dirty="0" smtClean="0"/>
              <a:t>Police and Prison Civil Rights Union (POPCRU)</a:t>
            </a:r>
            <a:br>
              <a:rPr lang="en-ZA" dirty="0" smtClean="0"/>
            </a:br>
            <a:r>
              <a:rPr lang="en-ZA" dirty="0" smtClean="0"/>
              <a:t>Republic of South Africa</a:t>
            </a:r>
            <a:br>
              <a:rPr lang="en-ZA" dirty="0" smtClean="0"/>
            </a:br>
            <a:r>
              <a:rPr lang="en-ZA" dirty="0" smtClean="0"/>
              <a:t>Input to 2</a:t>
            </a:r>
            <a:r>
              <a:rPr lang="en-ZA" baseline="30000" dirty="0" smtClean="0"/>
              <a:t>nd</a:t>
            </a:r>
            <a:r>
              <a:rPr lang="en-ZA" dirty="0" smtClean="0"/>
              <a:t> Congress of Tui for Pensioners</a:t>
            </a:r>
            <a:br>
              <a:rPr lang="en-ZA" dirty="0" smtClean="0"/>
            </a:br>
            <a:r>
              <a:rPr lang="en-ZA" dirty="0" smtClean="0"/>
              <a:t>23 February 2019</a:t>
            </a:r>
            <a:br>
              <a:rPr lang="en-ZA" dirty="0" smtClean="0"/>
            </a:br>
            <a:endParaRPr lang="en-ZA" dirty="0"/>
          </a:p>
        </p:txBody>
      </p:sp>
      <p:sp>
        <p:nvSpPr>
          <p:cNvPr id="3" name="Content Placeholder 2"/>
          <p:cNvSpPr>
            <a:spLocks noGrp="1"/>
          </p:cNvSpPr>
          <p:nvPr>
            <p:ph idx="1"/>
          </p:nvPr>
        </p:nvSpPr>
        <p:spPr/>
        <p:txBody>
          <a:bodyPr/>
          <a:lstStyle/>
          <a:p>
            <a:endParaRPr lang="en-ZA" dirty="0"/>
          </a:p>
        </p:txBody>
      </p:sp>
      <p:pic>
        <p:nvPicPr>
          <p:cNvPr id="1026"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0913" y="2456121"/>
            <a:ext cx="5092994" cy="37208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8237581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effectLst/>
        </p:spPr>
        <p:txBody>
          <a:bodyPr vert="horz" lIns="91440" tIns="45720" rIns="91440" bIns="45720" rtlCol="0" anchor="ctr">
            <a:normAutofit/>
          </a:bodyPr>
          <a:lstStyle/>
          <a:p>
            <a:r>
              <a:rPr lang="en-ZA" sz="3200" b="1" dirty="0"/>
              <a:t>Key Framework Documents </a:t>
            </a:r>
          </a:p>
        </p:txBody>
      </p:sp>
      <p:sp>
        <p:nvSpPr>
          <p:cNvPr id="3" name="Content Placeholder 2"/>
          <p:cNvSpPr>
            <a:spLocks noGrp="1"/>
          </p:cNvSpPr>
          <p:nvPr>
            <p:ph idx="1"/>
          </p:nvPr>
        </p:nvSpPr>
        <p:spPr>
          <a:xfrm>
            <a:off x="879894" y="1335025"/>
            <a:ext cx="10401999" cy="4846834"/>
          </a:xfrm>
        </p:spPr>
        <p:txBody>
          <a:bodyPr>
            <a:noAutofit/>
          </a:bodyPr>
          <a:lstStyle/>
          <a:p>
            <a:pPr marL="0" indent="0" algn="just">
              <a:buNone/>
            </a:pPr>
            <a:r>
              <a:rPr lang="en-ZA" sz="2400" b="1" dirty="0" smtClean="0"/>
              <a:t>In 2012 Government released a set of key discussion documents aimed at enhancing retirement reform in South Africa:</a:t>
            </a:r>
          </a:p>
          <a:p>
            <a:pPr algn="just"/>
            <a:r>
              <a:rPr lang="en-ZA" sz="2400" b="1" dirty="0" smtClean="0"/>
              <a:t>Retirement </a:t>
            </a:r>
            <a:r>
              <a:rPr lang="en-ZA" sz="2400" b="1" dirty="0"/>
              <a:t>fund costs </a:t>
            </a:r>
            <a:r>
              <a:rPr lang="en-ZA" sz="2400" dirty="0"/>
              <a:t>– Reviews the costs of retirement funds and measures proposed to reduce them. </a:t>
            </a:r>
            <a:endParaRPr lang="en-ZA" sz="2400" dirty="0" smtClean="0"/>
          </a:p>
          <a:p>
            <a:pPr algn="just"/>
            <a:r>
              <a:rPr lang="en-ZA" sz="2400" b="1" dirty="0" smtClean="0"/>
              <a:t>Providing </a:t>
            </a:r>
            <a:r>
              <a:rPr lang="en-ZA" sz="2400" b="1" dirty="0"/>
              <a:t>a retirement income </a:t>
            </a:r>
            <a:r>
              <a:rPr lang="en-ZA" sz="2400" dirty="0"/>
              <a:t>– Reviews retirement income markets and measures to ensure that cost-effective, standardised and easily accessible products are available to the public. </a:t>
            </a:r>
          </a:p>
          <a:p>
            <a:pPr algn="just"/>
            <a:r>
              <a:rPr lang="en-ZA" sz="2400" b="1" dirty="0" smtClean="0"/>
              <a:t>Preservation</a:t>
            </a:r>
            <a:r>
              <a:rPr lang="en-ZA" sz="2400" b="1" dirty="0"/>
              <a:t>, portability and uniform access to retirement savings </a:t>
            </a:r>
            <a:r>
              <a:rPr lang="en-ZA" sz="2400" dirty="0"/>
              <a:t>– Gives consideration to phasing in preservation on job changes and divorce settlement orders, and harmonising annuitisation requirements. The aim is to strengthen retirement provisioning, long-term savings and fund governance. </a:t>
            </a:r>
          </a:p>
          <a:p>
            <a:pPr algn="just"/>
            <a:r>
              <a:rPr lang="en-ZA" sz="2400" b="1" dirty="0" smtClean="0"/>
              <a:t>Savings </a:t>
            </a:r>
            <a:r>
              <a:rPr lang="en-ZA" sz="2400" b="1" dirty="0"/>
              <a:t>and fiscal incentives </a:t>
            </a:r>
            <a:r>
              <a:rPr lang="en-ZA" sz="2400" dirty="0"/>
              <a:t>– Discusses how short- to medium-term savings can be enhanced, and dependency on excessive credit reduced, through tax-preferred individual savings and investment accounts. It also discusses the design of incentives to encourage savings in lower-income households. </a:t>
            </a:r>
          </a:p>
          <a:p>
            <a:pPr algn="just"/>
            <a:r>
              <a:rPr lang="en-ZA" sz="2400" b="1" dirty="0" smtClean="0"/>
              <a:t>Uniform </a:t>
            </a:r>
            <a:r>
              <a:rPr lang="en-ZA" sz="2400" b="1" dirty="0"/>
              <a:t>retirement contribution model </a:t>
            </a:r>
            <a:r>
              <a:rPr lang="en-ZA" sz="2400" dirty="0"/>
              <a:t>– Proposes harmonising tax treatment for contributions to retirement funds to simplify the tax regime around retirement fund contributions. </a:t>
            </a:r>
          </a:p>
        </p:txBody>
      </p:sp>
    </p:spTree>
    <p:extLst>
      <p:ext uri="{BB962C8B-B14F-4D97-AF65-F5344CB8AC3E}">
        <p14:creationId xmlns:p14="http://schemas.microsoft.com/office/powerpoint/2010/main" val="275403154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effectLst/>
        </p:spPr>
        <p:txBody>
          <a:bodyPr vert="horz" lIns="91440" tIns="45720" rIns="91440" bIns="45720" rtlCol="0" anchor="ctr">
            <a:normAutofit/>
          </a:bodyPr>
          <a:lstStyle/>
          <a:p>
            <a:r>
              <a:rPr lang="en-ZA" sz="3200" b="1" dirty="0"/>
              <a:t>South African Retirement Reform in a Nutshell </a:t>
            </a:r>
          </a:p>
        </p:txBody>
      </p:sp>
      <p:sp>
        <p:nvSpPr>
          <p:cNvPr id="3" name="Content Placeholder 2"/>
          <p:cNvSpPr>
            <a:spLocks noGrp="1"/>
          </p:cNvSpPr>
          <p:nvPr>
            <p:ph idx="1"/>
          </p:nvPr>
        </p:nvSpPr>
        <p:spPr>
          <a:xfrm>
            <a:off x="819150" y="2079137"/>
            <a:ext cx="10553700" cy="3912088"/>
          </a:xfrm>
        </p:spPr>
        <p:txBody>
          <a:bodyPr>
            <a:normAutofit fontScale="92500" lnSpcReduction="20000"/>
          </a:bodyPr>
          <a:lstStyle/>
          <a:p>
            <a:endParaRPr lang="en-ZA" dirty="0"/>
          </a:p>
          <a:p>
            <a:pPr marL="0" indent="0">
              <a:buNone/>
            </a:pPr>
            <a:r>
              <a:rPr lang="en-ZA" sz="2600" b="1" dirty="0" smtClean="0"/>
              <a:t>Retirement </a:t>
            </a:r>
            <a:r>
              <a:rPr lang="en-ZA" sz="2600" b="1" dirty="0"/>
              <a:t>reform </a:t>
            </a:r>
            <a:r>
              <a:rPr lang="en-ZA" sz="2600" b="1" dirty="0" smtClean="0"/>
              <a:t> in South Africa is </a:t>
            </a:r>
            <a:r>
              <a:rPr lang="en-ZA" sz="2600" b="1" dirty="0"/>
              <a:t>a process whereby government, through policies, seeks to: </a:t>
            </a:r>
          </a:p>
          <a:p>
            <a:pPr lvl="1">
              <a:buFont typeface="Wingdings" panose="05000000000000000000" pitchFamily="2" charset="2"/>
              <a:buChar char="Ø"/>
            </a:pPr>
            <a:r>
              <a:rPr lang="en-ZA" sz="2600" b="1" dirty="0"/>
              <a:t>Encourage employees to save and provide adequately for retirement to ensure that they retire comfortably and have income that lasts for their lives in retirement. </a:t>
            </a:r>
          </a:p>
          <a:p>
            <a:pPr lvl="1">
              <a:buFont typeface="Wingdings" panose="05000000000000000000" pitchFamily="2" charset="2"/>
              <a:buChar char="Ø"/>
            </a:pPr>
            <a:r>
              <a:rPr lang="en-ZA" sz="2600" b="1" dirty="0"/>
              <a:t>Encourage employers to provide retirement saving plans to their employees as part of the employment contract. </a:t>
            </a:r>
          </a:p>
          <a:p>
            <a:pPr lvl="1">
              <a:buFont typeface="Wingdings" panose="05000000000000000000" pitchFamily="2" charset="2"/>
              <a:buChar char="Ø"/>
            </a:pPr>
            <a:r>
              <a:rPr lang="en-ZA" sz="2600" b="1" dirty="0"/>
              <a:t>Ensure that employees receive good value for money for their retirement savings and are treated fairly, and that their savings are prudently and diligently managed, and are kept informed of their retirement savings. </a:t>
            </a:r>
          </a:p>
          <a:p>
            <a:pPr lvl="1">
              <a:buFont typeface="Wingdings" panose="05000000000000000000" pitchFamily="2" charset="2"/>
              <a:buChar char="Ø"/>
            </a:pPr>
            <a:r>
              <a:rPr lang="en-ZA" sz="2600" b="1" dirty="0"/>
              <a:t>Improve standards of retirement fund governance, including trustee knowledge and conduct, and the protection of members’ interest. </a:t>
            </a:r>
          </a:p>
          <a:p>
            <a:endParaRPr lang="en-ZA" dirty="0" smtClean="0"/>
          </a:p>
          <a:p>
            <a:endParaRPr lang="en-ZA" dirty="0"/>
          </a:p>
        </p:txBody>
      </p:sp>
    </p:spTree>
    <p:extLst>
      <p:ext uri="{BB962C8B-B14F-4D97-AF65-F5344CB8AC3E}">
        <p14:creationId xmlns:p14="http://schemas.microsoft.com/office/powerpoint/2010/main" val="402809295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effectLst/>
        </p:spPr>
        <p:txBody>
          <a:bodyPr vert="horz" lIns="91440" tIns="45720" rIns="91440" bIns="45720" rtlCol="0" anchor="ctr">
            <a:normAutofit/>
          </a:bodyPr>
          <a:lstStyle/>
          <a:p>
            <a:r>
              <a:rPr lang="en-ZA" sz="3200" b="1" dirty="0"/>
              <a:t>Financial Services Laws General Amendment Act, No 45 of 2013</a:t>
            </a:r>
          </a:p>
        </p:txBody>
      </p:sp>
      <p:sp>
        <p:nvSpPr>
          <p:cNvPr id="3" name="Content Placeholder 2"/>
          <p:cNvSpPr>
            <a:spLocks noGrp="1"/>
          </p:cNvSpPr>
          <p:nvPr>
            <p:ph idx="1"/>
          </p:nvPr>
        </p:nvSpPr>
        <p:spPr>
          <a:xfrm>
            <a:off x="762000" y="2054423"/>
            <a:ext cx="10629900" cy="3318936"/>
          </a:xfrm>
        </p:spPr>
        <p:txBody>
          <a:bodyPr>
            <a:normAutofit fontScale="92500"/>
          </a:bodyPr>
          <a:lstStyle/>
          <a:p>
            <a:pPr marL="0" indent="0">
              <a:buNone/>
            </a:pPr>
            <a:endParaRPr lang="en-ZA" dirty="0"/>
          </a:p>
          <a:p>
            <a:pPr algn="just"/>
            <a:r>
              <a:rPr lang="en-ZA" sz="2400" b="1" dirty="0" smtClean="0"/>
              <a:t>Some </a:t>
            </a:r>
            <a:r>
              <a:rPr lang="en-ZA" sz="2400" b="1" dirty="0"/>
              <a:t>critical aspects of </a:t>
            </a:r>
            <a:r>
              <a:rPr lang="en-ZA" sz="2400" b="1" dirty="0" smtClean="0"/>
              <a:t>retirement  reforms </a:t>
            </a:r>
            <a:r>
              <a:rPr lang="en-ZA" sz="2400" b="1" dirty="0"/>
              <a:t>took effect in 2013 (e.g. enhancing governance through the Financial Services Laws General Amendment Act, No 45 of 2013), March 2014 (the increase in the tax free lump sum on </a:t>
            </a:r>
            <a:r>
              <a:rPr lang="en-ZA" sz="2400" b="1" dirty="0" smtClean="0"/>
              <a:t>retirement) </a:t>
            </a:r>
            <a:r>
              <a:rPr lang="en-ZA" sz="2400" b="1" dirty="0"/>
              <a:t>and in March 2015, the equalisation of the tax treatment of contributions into retirement funds (i.e. pension, retirement annuities and provident funds) will become effective. </a:t>
            </a:r>
            <a:endParaRPr lang="en-ZA" sz="2400" b="1" dirty="0" smtClean="0"/>
          </a:p>
          <a:p>
            <a:pPr algn="just"/>
            <a:r>
              <a:rPr lang="en-ZA" sz="2400" b="1" dirty="0" smtClean="0"/>
              <a:t>The </a:t>
            </a:r>
            <a:r>
              <a:rPr lang="en-ZA" sz="2400" b="1" dirty="0"/>
              <a:t>reforms on provident funds are </a:t>
            </a:r>
            <a:r>
              <a:rPr lang="en-ZA" sz="2400" b="1" dirty="0" smtClean="0"/>
              <a:t>contained </a:t>
            </a:r>
            <a:r>
              <a:rPr lang="en-ZA" sz="2400" b="1" dirty="0"/>
              <a:t>in the Taxation Laws Amendment Act No. 31 of 2013 and </a:t>
            </a:r>
            <a:r>
              <a:rPr lang="en-ZA" sz="2400" b="1" dirty="0" smtClean="0"/>
              <a:t>were to have  </a:t>
            </a:r>
            <a:r>
              <a:rPr lang="en-ZA" sz="2400" b="1" dirty="0"/>
              <a:t>come into effect on 1 March </a:t>
            </a:r>
            <a:r>
              <a:rPr lang="en-ZA" sz="2400" b="1" dirty="0" smtClean="0"/>
              <a:t>2016 in their entirety. </a:t>
            </a:r>
            <a:endParaRPr lang="en-ZA" sz="2400" b="1" dirty="0"/>
          </a:p>
        </p:txBody>
      </p:sp>
    </p:spTree>
    <p:extLst>
      <p:ext uri="{BB962C8B-B14F-4D97-AF65-F5344CB8AC3E}">
        <p14:creationId xmlns:p14="http://schemas.microsoft.com/office/powerpoint/2010/main" val="223492512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14342" y="853343"/>
            <a:ext cx="9601196" cy="1303867"/>
          </a:xfrm>
        </p:spPr>
        <p:txBody>
          <a:bodyPr>
            <a:normAutofit/>
          </a:bodyPr>
          <a:lstStyle/>
          <a:p>
            <a:r>
              <a:rPr lang="en-ZA" sz="3200" b="1" dirty="0"/>
              <a:t>Financial Services Laws General Amendment Act, No 45 of </a:t>
            </a:r>
            <a:r>
              <a:rPr lang="en-ZA" sz="3200" b="1" dirty="0" smtClean="0"/>
              <a:t>2013 cont…</a:t>
            </a:r>
            <a:endParaRPr lang="en-ZA" sz="3200" dirty="0"/>
          </a:p>
        </p:txBody>
      </p:sp>
      <p:sp>
        <p:nvSpPr>
          <p:cNvPr id="3" name="Content Placeholder 2"/>
          <p:cNvSpPr>
            <a:spLocks noGrp="1"/>
          </p:cNvSpPr>
          <p:nvPr>
            <p:ph idx="1"/>
          </p:nvPr>
        </p:nvSpPr>
        <p:spPr>
          <a:xfrm>
            <a:off x="914400" y="2556932"/>
            <a:ext cx="10477499" cy="3318936"/>
          </a:xfrm>
        </p:spPr>
        <p:txBody>
          <a:bodyPr>
            <a:noAutofit/>
          </a:bodyPr>
          <a:lstStyle/>
          <a:p>
            <a:pPr algn="just"/>
            <a:r>
              <a:rPr lang="en-ZA" sz="2400" b="1" dirty="0"/>
              <a:t>It is envisaged that workers will be encouraged to save (more) through retirement funds, and be able to provide for their own retirement and curb old-age poverty and excessive dependency on relatives and the Government. </a:t>
            </a:r>
            <a:endParaRPr lang="en-ZA" sz="2400" b="1" dirty="0" smtClean="0"/>
          </a:p>
          <a:p>
            <a:pPr algn="just"/>
            <a:r>
              <a:rPr lang="en-ZA" sz="2400" b="1" dirty="0" smtClean="0"/>
              <a:t>Members </a:t>
            </a:r>
            <a:r>
              <a:rPr lang="en-ZA" sz="2400" b="1" dirty="0"/>
              <a:t>of provident funds will, similar to members of pension and retirement annuity funds, now be able to claim a tax deduction on their contributions to their funds, which has the potential to increase take home salaries. </a:t>
            </a:r>
            <a:endParaRPr lang="en-ZA" sz="2400" b="1" dirty="0" smtClean="0"/>
          </a:p>
          <a:p>
            <a:pPr algn="just"/>
            <a:r>
              <a:rPr lang="en-ZA" sz="2400" b="1" dirty="0" smtClean="0"/>
              <a:t>The </a:t>
            </a:r>
            <a:r>
              <a:rPr lang="en-ZA" sz="2400" b="1" dirty="0"/>
              <a:t>2013 enacted governance provisions will ensure that trustees of retirement funds manage the funds diligently and properly, and that employers will now be personally liable for failure to transfer collected retirement contributions into a pension fund. </a:t>
            </a:r>
          </a:p>
        </p:txBody>
      </p:sp>
    </p:spTree>
    <p:extLst>
      <p:ext uri="{BB962C8B-B14F-4D97-AF65-F5344CB8AC3E}">
        <p14:creationId xmlns:p14="http://schemas.microsoft.com/office/powerpoint/2010/main" val="82975637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effectLst/>
        </p:spPr>
        <p:txBody>
          <a:bodyPr vert="horz" lIns="91440" tIns="45720" rIns="91440" bIns="45720" rtlCol="0" anchor="ctr">
            <a:normAutofit/>
          </a:bodyPr>
          <a:lstStyle/>
          <a:p>
            <a:r>
              <a:rPr lang="en-ZA" sz="3200" b="1" dirty="0"/>
              <a:t>Alignment of Pension and Provident Funds </a:t>
            </a:r>
          </a:p>
        </p:txBody>
      </p:sp>
      <p:sp>
        <p:nvSpPr>
          <p:cNvPr id="3" name="Content Placeholder 2"/>
          <p:cNvSpPr>
            <a:spLocks noGrp="1"/>
          </p:cNvSpPr>
          <p:nvPr>
            <p:ph idx="1"/>
          </p:nvPr>
        </p:nvSpPr>
        <p:spPr>
          <a:xfrm>
            <a:off x="1057656" y="1953428"/>
            <a:ext cx="10496550" cy="3318936"/>
          </a:xfrm>
        </p:spPr>
        <p:txBody>
          <a:bodyPr>
            <a:normAutofit/>
          </a:bodyPr>
          <a:lstStyle/>
          <a:p>
            <a:pPr algn="just"/>
            <a:r>
              <a:rPr lang="en-ZA" sz="2400" b="1" dirty="0"/>
              <a:t>Government is aligning the benefits of provident funds to those of pension and retirement annuity funds at retirement. </a:t>
            </a:r>
            <a:endParaRPr lang="en-ZA" sz="2400" b="1" dirty="0" smtClean="0"/>
          </a:p>
          <a:p>
            <a:pPr algn="just"/>
            <a:r>
              <a:rPr lang="en-ZA" sz="2400" b="1" dirty="0" smtClean="0"/>
              <a:t>This </a:t>
            </a:r>
            <a:r>
              <a:rPr lang="en-ZA" sz="2400" b="1" dirty="0"/>
              <a:t>means that provident fund members will be required to convert at least two thirds of their retirement savings into an annuity or pension when they reach retirement, instead of a once-off large sum of cash</a:t>
            </a:r>
            <a:r>
              <a:rPr lang="en-ZA" sz="2400" b="1" dirty="0" smtClean="0"/>
              <a:t>.</a:t>
            </a:r>
          </a:p>
          <a:p>
            <a:pPr algn="just"/>
            <a:r>
              <a:rPr lang="en-ZA" sz="2400" b="1" dirty="0" smtClean="0"/>
              <a:t> </a:t>
            </a:r>
            <a:r>
              <a:rPr lang="en-ZA" sz="2400" b="1" dirty="0"/>
              <a:t>Further, members of provident funds will also enjoy the same tax deduction on their own contributions as currently applied to contributions by pension fund members, enabling them to potentially take home a slightly higher monthly salary. </a:t>
            </a:r>
          </a:p>
        </p:txBody>
      </p:sp>
    </p:spTree>
    <p:extLst>
      <p:ext uri="{BB962C8B-B14F-4D97-AF65-F5344CB8AC3E}">
        <p14:creationId xmlns:p14="http://schemas.microsoft.com/office/powerpoint/2010/main" val="334684094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effectLst/>
        </p:spPr>
        <p:txBody>
          <a:bodyPr vert="horz" lIns="91440" tIns="45720" rIns="91440" bIns="45720" rtlCol="0" anchor="ctr">
            <a:normAutofit/>
          </a:bodyPr>
          <a:lstStyle/>
          <a:p>
            <a:r>
              <a:rPr lang="en-ZA" sz="3200" b="1" dirty="0"/>
              <a:t>Alignment of Pension and provident Funds Cont… </a:t>
            </a:r>
          </a:p>
        </p:txBody>
      </p:sp>
      <p:sp>
        <p:nvSpPr>
          <p:cNvPr id="3" name="Content Placeholder 2"/>
          <p:cNvSpPr>
            <a:spLocks noGrp="1"/>
          </p:cNvSpPr>
          <p:nvPr>
            <p:ph idx="1"/>
          </p:nvPr>
        </p:nvSpPr>
        <p:spPr>
          <a:xfrm>
            <a:off x="876300" y="2556932"/>
            <a:ext cx="10487025" cy="3318936"/>
          </a:xfrm>
        </p:spPr>
        <p:txBody>
          <a:bodyPr>
            <a:normAutofit/>
          </a:bodyPr>
          <a:lstStyle/>
          <a:p>
            <a:pPr algn="just"/>
            <a:r>
              <a:rPr lang="en-ZA" sz="2400" b="1" dirty="0" smtClean="0"/>
              <a:t>The government indicated that , the </a:t>
            </a:r>
            <a:r>
              <a:rPr lang="en-ZA" sz="2400" b="1" dirty="0"/>
              <a:t>effect of the alignment between provident and pension funds will take a long time to have an impact on members, and will not affect provident fund members who are currently close to retirement. </a:t>
            </a:r>
            <a:endParaRPr lang="en-ZA" sz="2400" b="1" dirty="0" smtClean="0"/>
          </a:p>
          <a:p>
            <a:pPr algn="just"/>
            <a:r>
              <a:rPr lang="en-ZA" sz="2400" b="1" dirty="0" smtClean="0"/>
              <a:t>All </a:t>
            </a:r>
            <a:r>
              <a:rPr lang="en-ZA" sz="2400" b="1" dirty="0"/>
              <a:t>provident fund members </a:t>
            </a:r>
            <a:r>
              <a:rPr lang="en-ZA" sz="2400" b="1" dirty="0" smtClean="0"/>
              <a:t>would  </a:t>
            </a:r>
            <a:r>
              <a:rPr lang="en-ZA" sz="2400" b="1" dirty="0"/>
              <a:t>still be able to take all their retirement savings that would have been accumulated as at 1 March </a:t>
            </a:r>
            <a:r>
              <a:rPr lang="en-ZA" sz="2400" b="1" dirty="0" smtClean="0"/>
              <a:t>2015 </a:t>
            </a:r>
            <a:r>
              <a:rPr lang="en-ZA" sz="2400" b="1" dirty="0"/>
              <a:t>as a cash lump sum whenever they go into retirement. </a:t>
            </a:r>
          </a:p>
        </p:txBody>
      </p:sp>
    </p:spTree>
    <p:extLst>
      <p:ext uri="{BB962C8B-B14F-4D97-AF65-F5344CB8AC3E}">
        <p14:creationId xmlns:p14="http://schemas.microsoft.com/office/powerpoint/2010/main" val="165799329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effectLst/>
        </p:spPr>
        <p:txBody>
          <a:bodyPr vert="horz" lIns="91440" tIns="45720" rIns="91440" bIns="45720" rtlCol="0" anchor="ctr">
            <a:normAutofit/>
          </a:bodyPr>
          <a:lstStyle/>
          <a:p>
            <a:r>
              <a:rPr lang="en-ZA" sz="3200" b="1" dirty="0"/>
              <a:t>Applicable only to New Contributions </a:t>
            </a:r>
          </a:p>
        </p:txBody>
      </p:sp>
      <p:sp>
        <p:nvSpPr>
          <p:cNvPr id="3" name="Content Placeholder 2"/>
          <p:cNvSpPr>
            <a:spLocks noGrp="1"/>
          </p:cNvSpPr>
          <p:nvPr>
            <p:ph idx="1"/>
          </p:nvPr>
        </p:nvSpPr>
        <p:spPr>
          <a:xfrm>
            <a:off x="742950" y="1591056"/>
            <a:ext cx="10677525" cy="4284812"/>
          </a:xfrm>
        </p:spPr>
        <p:txBody>
          <a:bodyPr vert="horz" lIns="91440" tIns="45720" rIns="91440" bIns="45720" rtlCol="0" anchor="t">
            <a:noAutofit/>
          </a:bodyPr>
          <a:lstStyle/>
          <a:p>
            <a:pPr algn="just"/>
            <a:r>
              <a:rPr lang="en-ZA" sz="2400" b="1" dirty="0"/>
              <a:t>The conversion of a portion of the retirement money into income at retirement will only apply to new contributions made by those who are younger than 55 when the new rules come into effect. </a:t>
            </a:r>
          </a:p>
          <a:p>
            <a:pPr algn="just"/>
            <a:r>
              <a:rPr lang="en-ZA" sz="2400" b="1" dirty="0"/>
              <a:t>This means that members who are 55 years and older on 1 March 2015, when the new rules come into effect, will not be affected. They will therefore still be able to even take (new) contributions made after the new rules as a cash lump sum in retirement. </a:t>
            </a:r>
            <a:endParaRPr lang="en-ZA" sz="2400" b="1" dirty="0" smtClean="0"/>
          </a:p>
          <a:p>
            <a:pPr algn="just"/>
            <a:r>
              <a:rPr lang="en-ZA" sz="2400" b="1" dirty="0"/>
              <a:t>Further, workers who are below 55 years on 1 March 2015, will not be asked to </a:t>
            </a:r>
            <a:r>
              <a:rPr lang="en-ZA" sz="2400" b="1" dirty="0" smtClean="0"/>
              <a:t>annuitize a </a:t>
            </a:r>
            <a:r>
              <a:rPr lang="en-ZA" sz="2400" b="1" dirty="0"/>
              <a:t>pension on the portion of new contributions if the total of those new contributions is less than the R150 000 (“de minimis rule”) threshold when they reach retirement. Irrespective of age, whatever a member has accumulated in the provident fund as at 1 March 2015, will be available to them as a cash lump sum when the person retires (i.e. protection of vested rights). </a:t>
            </a:r>
          </a:p>
          <a:p>
            <a:pPr algn="just"/>
            <a:endParaRPr lang="en-ZA" sz="2400" b="1" dirty="0"/>
          </a:p>
        </p:txBody>
      </p:sp>
    </p:spTree>
    <p:extLst>
      <p:ext uri="{BB962C8B-B14F-4D97-AF65-F5344CB8AC3E}">
        <p14:creationId xmlns:p14="http://schemas.microsoft.com/office/powerpoint/2010/main" val="299550309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effectLst/>
        </p:spPr>
        <p:txBody>
          <a:bodyPr vert="horz" lIns="91440" tIns="45720" rIns="91440" bIns="45720" rtlCol="0" anchor="ctr">
            <a:normAutofit/>
          </a:bodyPr>
          <a:lstStyle/>
          <a:p>
            <a:r>
              <a:rPr lang="en-ZA" sz="3200" b="1" dirty="0"/>
              <a:t>The Government Employees Pension Fund </a:t>
            </a:r>
            <a:r>
              <a:rPr lang="en-ZA" sz="3200" b="1" dirty="0" smtClean="0"/>
              <a:t>(GEPF)</a:t>
            </a:r>
            <a:endParaRPr lang="en-ZA" sz="3200" b="1" dirty="0"/>
          </a:p>
        </p:txBody>
      </p:sp>
      <p:sp>
        <p:nvSpPr>
          <p:cNvPr id="3" name="Content Placeholder 2"/>
          <p:cNvSpPr>
            <a:spLocks noGrp="1"/>
          </p:cNvSpPr>
          <p:nvPr>
            <p:ph idx="1"/>
          </p:nvPr>
        </p:nvSpPr>
        <p:spPr>
          <a:xfrm>
            <a:off x="800100" y="1690688"/>
            <a:ext cx="10601325" cy="4185180"/>
          </a:xfrm>
        </p:spPr>
        <p:txBody>
          <a:bodyPr vert="horz" lIns="91440" tIns="45720" rIns="91440" bIns="45720" rtlCol="0" anchor="t">
            <a:noAutofit/>
          </a:bodyPr>
          <a:lstStyle/>
          <a:p>
            <a:pPr algn="just"/>
            <a:r>
              <a:rPr lang="en-ZA" sz="2400" b="1" dirty="0"/>
              <a:t>The </a:t>
            </a:r>
            <a:r>
              <a:rPr lang="en-ZA" sz="2400" b="1" dirty="0" smtClean="0"/>
              <a:t>GEPF, as the name depicts ,  </a:t>
            </a:r>
            <a:r>
              <a:rPr lang="en-ZA" sz="2400" b="1" dirty="0"/>
              <a:t>is a pension fund; changes related to provident funds will therefore not affect members of the GEPF. </a:t>
            </a:r>
            <a:endParaRPr lang="en-ZA" sz="2400" b="1" dirty="0" smtClean="0"/>
          </a:p>
          <a:p>
            <a:pPr algn="just"/>
            <a:r>
              <a:rPr lang="en-ZA" sz="2400" b="1" dirty="0" smtClean="0"/>
              <a:t>However</a:t>
            </a:r>
            <a:r>
              <a:rPr lang="en-ZA" sz="2400" b="1" dirty="0"/>
              <a:t>, given the introduction of a higher cap for tax deductions, members of the GEPF will now also be able to contribute more for retirement purposes. </a:t>
            </a:r>
            <a:endParaRPr lang="en-ZA" sz="2400" b="1" dirty="0" smtClean="0"/>
          </a:p>
          <a:p>
            <a:pPr algn="just"/>
            <a:r>
              <a:rPr lang="en-ZA" sz="2400" b="1" dirty="0" smtClean="0"/>
              <a:t>Besides the fact that the GEPF  is insulated from these reforms by virtue of it having annuitized retirement provisions already , it also recorded a significant amount of resignations from panicking employees.</a:t>
            </a:r>
          </a:p>
          <a:p>
            <a:pPr algn="just"/>
            <a:r>
              <a:rPr lang="en-ZA" sz="2400" b="1" dirty="0" smtClean="0"/>
              <a:t>This was based on an unfounded rumour that was spread nationally  regarding GEPF pension payment. </a:t>
            </a:r>
          </a:p>
          <a:p>
            <a:pPr algn="just"/>
            <a:r>
              <a:rPr lang="en-ZA" sz="2400" b="1" dirty="0" smtClean="0"/>
              <a:t>The  GEPF assured its members </a:t>
            </a:r>
            <a:r>
              <a:rPr lang="en-ZA" sz="2400" b="1" dirty="0"/>
              <a:t>and pensioners </a:t>
            </a:r>
            <a:r>
              <a:rPr lang="en-ZA" sz="2400" b="1" dirty="0" smtClean="0"/>
              <a:t>that </a:t>
            </a:r>
            <a:r>
              <a:rPr lang="en-ZA" sz="2400" b="1" dirty="0"/>
              <a:t>the GEPF will continue to pay all the benefits that are due to members who leave, according to the rules. </a:t>
            </a:r>
          </a:p>
        </p:txBody>
      </p:sp>
    </p:spTree>
    <p:extLst>
      <p:ext uri="{BB962C8B-B14F-4D97-AF65-F5344CB8AC3E}">
        <p14:creationId xmlns:p14="http://schemas.microsoft.com/office/powerpoint/2010/main" val="393731200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effectLst/>
        </p:spPr>
        <p:txBody>
          <a:bodyPr vert="horz" lIns="91440" tIns="45720" rIns="91440" bIns="45720" rtlCol="0" anchor="ctr">
            <a:normAutofit/>
          </a:bodyPr>
          <a:lstStyle/>
          <a:p>
            <a:r>
              <a:rPr lang="en-ZA" sz="3200" b="1" dirty="0"/>
              <a:t>Preservation </a:t>
            </a:r>
          </a:p>
        </p:txBody>
      </p:sp>
      <p:sp>
        <p:nvSpPr>
          <p:cNvPr id="3" name="Content Placeholder 2"/>
          <p:cNvSpPr>
            <a:spLocks noGrp="1"/>
          </p:cNvSpPr>
          <p:nvPr>
            <p:ph idx="1"/>
          </p:nvPr>
        </p:nvSpPr>
        <p:spPr>
          <a:xfrm>
            <a:off x="838200" y="2556932"/>
            <a:ext cx="10572749" cy="3318936"/>
          </a:xfrm>
        </p:spPr>
        <p:txBody>
          <a:bodyPr vert="horz" lIns="91440" tIns="45720" rIns="91440" bIns="45720" rtlCol="0" anchor="t">
            <a:normAutofit/>
          </a:bodyPr>
          <a:lstStyle/>
          <a:p>
            <a:pPr algn="just"/>
            <a:r>
              <a:rPr lang="en-ZA" sz="2400" b="1" dirty="0">
                <a:latin typeface="+mj-lt"/>
              </a:rPr>
              <a:t>Government is proposing partial preservation only of new contributions that come into the retirement system after new legislation comes into effect</a:t>
            </a:r>
            <a:r>
              <a:rPr lang="en-ZA" sz="2400" b="1" dirty="0" smtClean="0">
                <a:latin typeface="+mj-lt"/>
              </a:rPr>
              <a:t>.</a:t>
            </a:r>
          </a:p>
          <a:p>
            <a:pPr algn="just"/>
            <a:r>
              <a:rPr lang="en-ZA" sz="2400" b="1" dirty="0" smtClean="0">
                <a:latin typeface="+mj-lt"/>
              </a:rPr>
              <a:t> </a:t>
            </a:r>
            <a:r>
              <a:rPr lang="en-ZA" sz="2400" b="1" dirty="0">
                <a:latin typeface="+mj-lt"/>
              </a:rPr>
              <a:t>Limited withdrawals will be allowed and accumulated savings on date of implementation of legislation will not be affected. </a:t>
            </a:r>
          </a:p>
          <a:p>
            <a:pPr algn="just"/>
            <a:r>
              <a:rPr lang="en-ZA" sz="2400" b="1" dirty="0">
                <a:latin typeface="+mj-lt"/>
              </a:rPr>
              <a:t>People tend to change jobs a number of times in their working lives. Every time an employee changes employment, they cash in their accumulated retirement savings, thereby retiring with insufficient retirement benefits. Cashing in before retirement also prematurely erodes security in old age, undermines the alleviation of chronic poverty and increases reliance on others. </a:t>
            </a:r>
          </a:p>
        </p:txBody>
      </p:sp>
    </p:spTree>
    <p:extLst>
      <p:ext uri="{BB962C8B-B14F-4D97-AF65-F5344CB8AC3E}">
        <p14:creationId xmlns:p14="http://schemas.microsoft.com/office/powerpoint/2010/main" val="183355237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effectLst/>
        </p:spPr>
        <p:txBody>
          <a:bodyPr vert="horz" lIns="91440" tIns="45720" rIns="91440" bIns="45720" rtlCol="0" anchor="ctr">
            <a:normAutofit/>
          </a:bodyPr>
          <a:lstStyle/>
          <a:p>
            <a:r>
              <a:rPr lang="en-ZA" sz="3200" b="1" dirty="0"/>
              <a:t>Legislative Passage of the Taxation Laws Amendment Act</a:t>
            </a:r>
          </a:p>
        </p:txBody>
      </p:sp>
      <p:sp>
        <p:nvSpPr>
          <p:cNvPr id="3" name="Content Placeholder 2"/>
          <p:cNvSpPr>
            <a:spLocks noGrp="1"/>
          </p:cNvSpPr>
          <p:nvPr>
            <p:ph idx="1"/>
          </p:nvPr>
        </p:nvSpPr>
        <p:spPr>
          <a:xfrm>
            <a:off x="857250" y="1572768"/>
            <a:ext cx="10515600" cy="4303100"/>
          </a:xfrm>
        </p:spPr>
        <p:txBody>
          <a:bodyPr vert="horz" lIns="91440" tIns="45720" rIns="91440" bIns="45720" rtlCol="0" anchor="t">
            <a:noAutofit/>
          </a:bodyPr>
          <a:lstStyle/>
          <a:p>
            <a:pPr algn="just"/>
            <a:r>
              <a:rPr lang="en-ZA" sz="2400" b="1" dirty="0"/>
              <a:t>The bill was tabled at the end of October 2015 in parliament.</a:t>
            </a:r>
          </a:p>
          <a:p>
            <a:pPr algn="just"/>
            <a:r>
              <a:rPr lang="en-ZA" sz="2400" b="1" dirty="0"/>
              <a:t>Parliament passed the bill at the beginning of December 2015.</a:t>
            </a:r>
          </a:p>
          <a:p>
            <a:pPr algn="just"/>
            <a:r>
              <a:rPr lang="en-ZA" sz="2400" b="1" dirty="0"/>
              <a:t>The Taxation Laws Amendment </a:t>
            </a:r>
            <a:r>
              <a:rPr lang="en-ZA" sz="2400" b="1" dirty="0" smtClean="0"/>
              <a:t>Act was  </a:t>
            </a:r>
            <a:r>
              <a:rPr lang="en-ZA" sz="2400" b="1" dirty="0"/>
              <a:t>published in Government Gazette </a:t>
            </a:r>
            <a:r>
              <a:rPr lang="en-ZA" sz="2400" b="1" dirty="0" smtClean="0"/>
              <a:t>39588 and  </a:t>
            </a:r>
            <a:r>
              <a:rPr lang="en-ZA" sz="2400" b="1" dirty="0"/>
              <a:t>came into force on 8 January 2016</a:t>
            </a:r>
            <a:r>
              <a:rPr lang="en-ZA" sz="2400" b="1" dirty="0" smtClean="0"/>
              <a:t>.</a:t>
            </a:r>
          </a:p>
          <a:p>
            <a:pPr algn="just"/>
            <a:r>
              <a:rPr lang="en-ZA" sz="2400" b="1" dirty="0"/>
              <a:t>The Minister of Finance issued a statement on 24 February 2016 that the Revenue Laws Amendment Bill 2016 gives effect to the decision by Cabinet to postpone the annuitisation requirement for provident fund members for two </a:t>
            </a:r>
            <a:r>
              <a:rPr lang="en-ZA" sz="2400" b="1" dirty="0" smtClean="0"/>
              <a:t>years and was tabled in parliament.</a:t>
            </a:r>
          </a:p>
          <a:p>
            <a:pPr algn="just"/>
            <a:r>
              <a:rPr lang="en-ZA" sz="2400" b="1" dirty="0"/>
              <a:t>The President signed the Revenue Laws Amendment Act into law on 24 May 2016  to postpone annuitisation for provident funds.</a:t>
            </a:r>
          </a:p>
          <a:p>
            <a:pPr algn="just"/>
            <a:endParaRPr lang="en-ZA" sz="1800" b="1" dirty="0" smtClean="0"/>
          </a:p>
          <a:p>
            <a:pPr algn="just"/>
            <a:endParaRPr lang="en-ZA" sz="1800" b="1" dirty="0"/>
          </a:p>
        </p:txBody>
      </p:sp>
    </p:spTree>
    <p:extLst>
      <p:ext uri="{BB962C8B-B14F-4D97-AF65-F5344CB8AC3E}">
        <p14:creationId xmlns:p14="http://schemas.microsoft.com/office/powerpoint/2010/main" val="16266221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ZA" b="1" dirty="0"/>
              <a:t>Current Position of retirement coverage in South Africa </a:t>
            </a:r>
          </a:p>
        </p:txBody>
      </p:sp>
      <p:sp>
        <p:nvSpPr>
          <p:cNvPr id="3" name="Content Placeholder 2"/>
          <p:cNvSpPr>
            <a:spLocks noGrp="1"/>
          </p:cNvSpPr>
          <p:nvPr>
            <p:ph idx="1"/>
          </p:nvPr>
        </p:nvSpPr>
        <p:spPr>
          <a:xfrm>
            <a:off x="838200" y="1563624"/>
            <a:ext cx="10515600" cy="4613339"/>
          </a:xfrm>
        </p:spPr>
        <p:txBody>
          <a:bodyPr>
            <a:noAutofit/>
          </a:bodyPr>
          <a:lstStyle/>
          <a:p>
            <a:r>
              <a:rPr lang="en-ZA" sz="2400" b="1" dirty="0"/>
              <a:t>South Africa has  more than 13 500 private pension funds which include occupational pension and retirement annuity or personal plan retirement funds.</a:t>
            </a:r>
          </a:p>
          <a:p>
            <a:r>
              <a:rPr lang="en-ZA" sz="2400" b="1" dirty="0"/>
              <a:t>Like in most developing countries , the South African social insurance system was formalized after the second world war and almost simultaneously with the enactment of legislated racial discrimination called apartheid with the enactment of the South African Pension Funds Act 24 of 1956. </a:t>
            </a:r>
          </a:p>
          <a:p>
            <a:r>
              <a:rPr lang="en-ZA" sz="2400" b="1" dirty="0"/>
              <a:t>To that extent therefore , the retirement fund landscape still bears the  scars of past discrimination to a very great extent.</a:t>
            </a:r>
          </a:p>
          <a:p>
            <a:r>
              <a:rPr lang="en-ZA" sz="2400" b="1" dirty="0"/>
              <a:t>The  1993 South African Interim Constitution</a:t>
            </a:r>
            <a:r>
              <a:rPr lang="en-ZA" sz="2400" b="1" baseline="30000" dirty="0"/>
              <a:t> </a:t>
            </a:r>
            <a:r>
              <a:rPr lang="en-ZA" sz="2400" b="1" dirty="0"/>
              <a:t>and the 1996 Constitution</a:t>
            </a:r>
            <a:r>
              <a:rPr lang="en-ZA" sz="2400" b="1" baseline="30000" dirty="0"/>
              <a:t>  </a:t>
            </a:r>
            <a:r>
              <a:rPr lang="en-ZA" sz="2400" b="1" dirty="0"/>
              <a:t> expressed  for the first time social security rights  for all South Africans.</a:t>
            </a:r>
            <a:endParaRPr lang="en-ZA" sz="2400" b="1" baseline="30000" dirty="0"/>
          </a:p>
          <a:p>
            <a:r>
              <a:rPr lang="en-ZA" sz="2400" b="1" dirty="0"/>
              <a:t>Currently only 60% of the formal sector employees are members of retirement funds.</a:t>
            </a:r>
          </a:p>
        </p:txBody>
      </p:sp>
    </p:spTree>
    <p:extLst>
      <p:ext uri="{BB962C8B-B14F-4D97-AF65-F5344CB8AC3E}">
        <p14:creationId xmlns:p14="http://schemas.microsoft.com/office/powerpoint/2010/main" val="177284841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effectLst/>
        </p:spPr>
        <p:txBody>
          <a:bodyPr vert="horz" lIns="91440" tIns="45720" rIns="91440" bIns="45720" rtlCol="0" anchor="ctr">
            <a:normAutofit/>
          </a:bodyPr>
          <a:lstStyle/>
          <a:p>
            <a:r>
              <a:rPr lang="en-ZA" sz="3200" b="1" dirty="0"/>
              <a:t>Arguments against</a:t>
            </a:r>
          </a:p>
        </p:txBody>
      </p:sp>
      <p:sp>
        <p:nvSpPr>
          <p:cNvPr id="3" name="Content Placeholder 2"/>
          <p:cNvSpPr>
            <a:spLocks noGrp="1"/>
          </p:cNvSpPr>
          <p:nvPr>
            <p:ph idx="1"/>
          </p:nvPr>
        </p:nvSpPr>
        <p:spPr>
          <a:xfrm>
            <a:off x="790575" y="1618488"/>
            <a:ext cx="10648950" cy="4257380"/>
          </a:xfrm>
        </p:spPr>
        <p:txBody>
          <a:bodyPr vert="horz" lIns="91440" tIns="45720" rIns="91440" bIns="45720" rtlCol="0" anchor="t">
            <a:normAutofit/>
          </a:bodyPr>
          <a:lstStyle/>
          <a:p>
            <a:pPr algn="just"/>
            <a:r>
              <a:rPr lang="en-ZA" sz="2400" b="1" dirty="0"/>
              <a:t>The Congress of South African Trade Unions(COSATU</a:t>
            </a:r>
            <a:r>
              <a:rPr lang="en-ZA" sz="2400" b="1" dirty="0" smtClean="0"/>
              <a:t>) which is the largest Trade Union Federation in South Africa  </a:t>
            </a:r>
            <a:r>
              <a:rPr lang="en-ZA" sz="2400" b="1" dirty="0"/>
              <a:t>argued that preservation cannot  be implemented outside the Comprehensive Social Security &amp; Retirement reform.</a:t>
            </a:r>
          </a:p>
          <a:p>
            <a:pPr algn="just"/>
            <a:r>
              <a:rPr lang="en-ZA" sz="2400" b="1" dirty="0"/>
              <a:t>It further demanded  a total scrapping of this legislation to allow genuine engagements until there is agreement by NEDLAC ( National Economic Development and Labour Council)  constituencies and called on government to release the Comprehensive Social Security &amp; Retirement reform paper without any further delay to be tabled for engagements NEDLAC.</a:t>
            </a:r>
          </a:p>
          <a:p>
            <a:pPr algn="just"/>
            <a:r>
              <a:rPr lang="en-ZA" sz="2400" b="1" dirty="0"/>
              <a:t>Cosatu rejected the preservation aspect of the draft bill and made it clear that it cannot happen without workers consultations and consent. </a:t>
            </a:r>
          </a:p>
          <a:p>
            <a:pPr algn="just"/>
            <a:endParaRPr lang="en-ZA" sz="1400" dirty="0"/>
          </a:p>
        </p:txBody>
      </p:sp>
    </p:spTree>
    <p:extLst>
      <p:ext uri="{BB962C8B-B14F-4D97-AF65-F5344CB8AC3E}">
        <p14:creationId xmlns:p14="http://schemas.microsoft.com/office/powerpoint/2010/main" val="199224155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ZA" sz="3200" b="1" dirty="0" smtClean="0"/>
              <a:t>Panicking  employees premature withdrawals from pension and provident funds </a:t>
            </a:r>
            <a:endParaRPr lang="en-ZA" sz="3200" b="1" dirty="0"/>
          </a:p>
        </p:txBody>
      </p:sp>
      <p:sp>
        <p:nvSpPr>
          <p:cNvPr id="3" name="Content Placeholder 2"/>
          <p:cNvSpPr>
            <a:spLocks noGrp="1"/>
          </p:cNvSpPr>
          <p:nvPr>
            <p:ph idx="1"/>
          </p:nvPr>
        </p:nvSpPr>
        <p:spPr>
          <a:xfrm>
            <a:off x="838200" y="1472184"/>
            <a:ext cx="10496550" cy="4403684"/>
          </a:xfrm>
        </p:spPr>
        <p:txBody>
          <a:bodyPr>
            <a:noAutofit/>
          </a:bodyPr>
          <a:lstStyle/>
          <a:p>
            <a:r>
              <a:rPr lang="en-ZA" sz="2400" b="1" dirty="0" smtClean="0"/>
              <a:t>Pursuant to the news that the new laws have been promulgated , there was a rush by employees to  resign  by employees and withdraw their pensions , both in the private and public sectors.</a:t>
            </a:r>
            <a:r>
              <a:rPr lang="en-ZA" sz="2400" b="1" dirty="0"/>
              <a:t> </a:t>
            </a:r>
            <a:endParaRPr lang="en-ZA" sz="2400" b="1" dirty="0" smtClean="0"/>
          </a:p>
          <a:p>
            <a:r>
              <a:rPr lang="en-ZA" sz="2400" b="1" dirty="0" smtClean="0"/>
              <a:t>It was reported that  tens of thousand panic-stricken </a:t>
            </a:r>
            <a:r>
              <a:rPr lang="en-ZA" sz="2400" b="1" dirty="0"/>
              <a:t>workers in the public and private sectors </a:t>
            </a:r>
            <a:r>
              <a:rPr lang="en-ZA" sz="2400" b="1" dirty="0" smtClean="0"/>
              <a:t>were quitting </a:t>
            </a:r>
            <a:r>
              <a:rPr lang="en-ZA" sz="2400" b="1" dirty="0"/>
              <a:t>their jobs to cash in their retirement </a:t>
            </a:r>
            <a:r>
              <a:rPr lang="en-ZA" sz="2400" b="1" dirty="0" smtClean="0"/>
              <a:t>savings.</a:t>
            </a:r>
          </a:p>
          <a:p>
            <a:r>
              <a:rPr lang="en-ZA" sz="2400" b="1" dirty="0" smtClean="0"/>
              <a:t>This was occasioned by the inconsistent  </a:t>
            </a:r>
            <a:r>
              <a:rPr lang="en-ZA" sz="2400" b="1" dirty="0"/>
              <a:t>treatment of the </a:t>
            </a:r>
            <a:r>
              <a:rPr lang="en-ZA" sz="2400" b="1" dirty="0" smtClean="0"/>
              <a:t>disparate  </a:t>
            </a:r>
            <a:r>
              <a:rPr lang="en-ZA" sz="2400" b="1" dirty="0"/>
              <a:t>retirement savings products due to lack of compulsory preservation for occupational pension funds, </a:t>
            </a:r>
            <a:r>
              <a:rPr lang="en-ZA" sz="2400" b="1" dirty="0" smtClean="0"/>
              <a:t>where employees thought it best to resign from </a:t>
            </a:r>
            <a:r>
              <a:rPr lang="en-ZA" sz="2400" b="1" dirty="0"/>
              <a:t>their jobs just to gain access to their pension </a:t>
            </a:r>
            <a:r>
              <a:rPr lang="en-ZA" sz="2400" b="1" dirty="0" smtClean="0"/>
              <a:t>benefits before they were allegedly to be forced to preserve.</a:t>
            </a:r>
          </a:p>
          <a:p>
            <a:r>
              <a:rPr lang="en-ZA" sz="2400" b="1" dirty="0" smtClean="0"/>
              <a:t>Various measures of advocacy were undertaken by funds , trade unions and government to dissuade employees from prematurely withdrawing their benefits.</a:t>
            </a:r>
          </a:p>
          <a:p>
            <a:r>
              <a:rPr lang="en-ZA" sz="2400" b="1" dirty="0" smtClean="0"/>
              <a:t>A significant amount of time was also spent in educating employees about the impending law.</a:t>
            </a:r>
            <a:endParaRPr lang="en-ZA" sz="2400" b="1" dirty="0"/>
          </a:p>
        </p:txBody>
      </p:sp>
    </p:spTree>
    <p:extLst>
      <p:ext uri="{BB962C8B-B14F-4D97-AF65-F5344CB8AC3E}">
        <p14:creationId xmlns:p14="http://schemas.microsoft.com/office/powerpoint/2010/main" val="3574131448"/>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effectLst/>
        </p:spPr>
        <p:txBody>
          <a:bodyPr vert="horz" lIns="91440" tIns="45720" rIns="91440" bIns="45720" rtlCol="0" anchor="ctr">
            <a:normAutofit/>
          </a:bodyPr>
          <a:lstStyle/>
          <a:p>
            <a:r>
              <a:rPr lang="en-ZA" sz="3200" b="1" dirty="0" smtClean="0"/>
              <a:t>The Revenue </a:t>
            </a:r>
            <a:r>
              <a:rPr lang="en-ZA" sz="3200" b="1" dirty="0"/>
              <a:t>Laws Amendment Bill 2016 </a:t>
            </a:r>
            <a:r>
              <a:rPr lang="en-ZA" sz="3200" b="1" dirty="0" smtClean="0"/>
              <a:t>tabled </a:t>
            </a:r>
            <a:endParaRPr lang="en-ZA" sz="3200" b="1" dirty="0"/>
          </a:p>
        </p:txBody>
      </p:sp>
      <p:sp>
        <p:nvSpPr>
          <p:cNvPr id="3" name="Content Placeholder 2"/>
          <p:cNvSpPr>
            <a:spLocks noGrp="1"/>
          </p:cNvSpPr>
          <p:nvPr>
            <p:ph idx="1"/>
          </p:nvPr>
        </p:nvSpPr>
        <p:spPr>
          <a:xfrm>
            <a:off x="771526" y="1362456"/>
            <a:ext cx="10639424" cy="4513412"/>
          </a:xfrm>
        </p:spPr>
        <p:txBody>
          <a:bodyPr vert="horz" lIns="91440" tIns="45720" rIns="91440" bIns="45720" rtlCol="0" anchor="t">
            <a:noAutofit/>
          </a:bodyPr>
          <a:lstStyle/>
          <a:p>
            <a:pPr algn="just"/>
            <a:r>
              <a:rPr lang="en-ZA" sz="2400" b="1" dirty="0"/>
              <a:t>Faced with a mounting pressure </a:t>
            </a:r>
            <a:r>
              <a:rPr lang="en-ZA" sz="2400" b="1" dirty="0" smtClean="0"/>
              <a:t>from </a:t>
            </a:r>
            <a:r>
              <a:rPr lang="en-ZA" sz="2400" b="1" dirty="0"/>
              <a:t>labour , government  postponed the implementation of annuitisation for provident funds, and proposed  to postpone implementation for two years, </a:t>
            </a:r>
            <a:r>
              <a:rPr lang="en-ZA" sz="2400" b="1" dirty="0" smtClean="0"/>
              <a:t>from 1  </a:t>
            </a:r>
            <a:r>
              <a:rPr lang="en-ZA" sz="2400" b="1" dirty="0"/>
              <a:t>March </a:t>
            </a:r>
            <a:r>
              <a:rPr lang="en-ZA" sz="2400" b="1" dirty="0" smtClean="0"/>
              <a:t> </a:t>
            </a:r>
            <a:r>
              <a:rPr lang="en-ZA" sz="2400" b="1" dirty="0"/>
              <a:t>2016 to </a:t>
            </a:r>
            <a:r>
              <a:rPr lang="en-ZA" sz="2400" b="1" dirty="0" smtClean="0"/>
              <a:t> 1 March </a:t>
            </a:r>
            <a:r>
              <a:rPr lang="en-ZA" sz="2400" b="1" dirty="0"/>
              <a:t>1 </a:t>
            </a:r>
            <a:r>
              <a:rPr lang="en-ZA" sz="2400" b="1" dirty="0" smtClean="0"/>
              <a:t>2018.</a:t>
            </a:r>
          </a:p>
          <a:p>
            <a:pPr algn="just"/>
            <a:r>
              <a:rPr lang="en-ZA" sz="2400" b="1" dirty="0" smtClean="0"/>
              <a:t>The Minister of Finance issued a statement on 24 February 2016 that the </a:t>
            </a:r>
            <a:r>
              <a:rPr lang="en-ZA" sz="2400" b="1" dirty="0"/>
              <a:t>Revenue Laws Amendment Bill 2016 </a:t>
            </a:r>
            <a:r>
              <a:rPr lang="en-ZA" sz="2400" b="1" dirty="0" smtClean="0"/>
              <a:t>gives </a:t>
            </a:r>
            <a:r>
              <a:rPr lang="en-ZA" sz="2400" b="1" dirty="0"/>
              <a:t>effect to the decision by Cabinet </a:t>
            </a:r>
            <a:r>
              <a:rPr lang="en-ZA" sz="2400" b="1" dirty="0" smtClean="0"/>
              <a:t>to </a:t>
            </a:r>
            <a:r>
              <a:rPr lang="en-ZA" sz="2400" b="1" dirty="0"/>
              <a:t>postpone the annuitisation requirement for provident fund members for two years to allow for further consultation with key </a:t>
            </a:r>
            <a:r>
              <a:rPr lang="en-ZA" sz="2400" b="1" dirty="0" smtClean="0"/>
              <a:t>stakeholders save that the </a:t>
            </a:r>
            <a:r>
              <a:rPr lang="en-ZA" sz="2400" b="1" dirty="0"/>
              <a:t>tax benefits </a:t>
            </a:r>
            <a:r>
              <a:rPr lang="en-ZA" sz="2400" b="1" dirty="0" smtClean="0"/>
              <a:t>would  </a:t>
            </a:r>
            <a:r>
              <a:rPr lang="en-ZA" sz="2400" b="1" dirty="0"/>
              <a:t>continue to be implemented from 1 March 2016 for all retirement fund contributions, including for provident funds</a:t>
            </a:r>
          </a:p>
          <a:p>
            <a:pPr algn="just"/>
            <a:r>
              <a:rPr lang="en-ZA" sz="2400" b="1" dirty="0" smtClean="0"/>
              <a:t>The </a:t>
            </a:r>
            <a:r>
              <a:rPr lang="en-ZA" sz="2400" b="1" dirty="0"/>
              <a:t>two-year delay is to allow for further consultations at NEDLAC  and with other stakeholders. </a:t>
            </a:r>
            <a:endParaRPr lang="en-ZA" sz="2400" b="1" dirty="0" smtClean="0"/>
          </a:p>
          <a:p>
            <a:pPr algn="just"/>
            <a:r>
              <a:rPr lang="en-ZA" sz="2400" b="1" dirty="0" smtClean="0"/>
              <a:t>The deadlock hasn’t been broken.</a:t>
            </a:r>
            <a:endParaRPr lang="en-ZA" sz="2400" b="1" dirty="0"/>
          </a:p>
        </p:txBody>
      </p:sp>
    </p:spTree>
    <p:extLst>
      <p:ext uri="{BB962C8B-B14F-4D97-AF65-F5344CB8AC3E}">
        <p14:creationId xmlns:p14="http://schemas.microsoft.com/office/powerpoint/2010/main" val="116436103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effectLst/>
        </p:spPr>
        <p:txBody>
          <a:bodyPr vert="horz" lIns="91440" tIns="45720" rIns="91440" bIns="45720" rtlCol="0" anchor="ctr">
            <a:normAutofit/>
          </a:bodyPr>
          <a:lstStyle/>
          <a:p>
            <a:r>
              <a:rPr lang="en-ZA" sz="3200" b="1" dirty="0" smtClean="0"/>
              <a:t>Concluding observations </a:t>
            </a:r>
            <a:endParaRPr lang="en-ZA" sz="2000" b="1" dirty="0"/>
          </a:p>
        </p:txBody>
      </p:sp>
      <p:sp>
        <p:nvSpPr>
          <p:cNvPr id="3" name="Content Placeholder 2"/>
          <p:cNvSpPr>
            <a:spLocks noGrp="1"/>
          </p:cNvSpPr>
          <p:nvPr>
            <p:ph idx="1"/>
          </p:nvPr>
        </p:nvSpPr>
        <p:spPr>
          <a:xfrm>
            <a:off x="895350" y="1444752"/>
            <a:ext cx="10591799" cy="4431116"/>
          </a:xfrm>
        </p:spPr>
        <p:txBody>
          <a:bodyPr vert="horz" lIns="91440" tIns="45720" rIns="91440" bIns="45720" rtlCol="0" anchor="t">
            <a:normAutofit lnSpcReduction="10000"/>
          </a:bodyPr>
          <a:lstStyle/>
          <a:p>
            <a:pPr algn="just"/>
            <a:r>
              <a:rPr lang="en-ZA" sz="2400" b="1" dirty="0"/>
              <a:t>From the discussions above , it is important to note that , </a:t>
            </a:r>
            <a:r>
              <a:rPr lang="en-ZA" sz="2400" b="1" dirty="0" smtClean="0"/>
              <a:t>the uptake and usage of retirement products in South Africa can be traced back in its  recent history wherein sections of the citizenry were deliberately excluded from meaningful economic participation , including participation in retirement savings.</a:t>
            </a:r>
          </a:p>
          <a:p>
            <a:pPr algn="just"/>
            <a:r>
              <a:rPr lang="en-ZA" sz="2400" b="1" dirty="0" smtClean="0"/>
              <a:t>It can be argued that , in respect of South Africa , employees inertia is not the primary reason for non-participation , there is a need for an overhaul of legacy issues on  the entire retirement funds  industry.</a:t>
            </a:r>
          </a:p>
          <a:p>
            <a:pPr algn="just"/>
            <a:r>
              <a:rPr lang="en-ZA" sz="2400" b="1" dirty="0" smtClean="0"/>
              <a:t>The ongoing retirement reforms are aimed at dealing with those legacy issues including introducing auto-enrolment.</a:t>
            </a:r>
            <a:endParaRPr lang="en-ZA" sz="2400" b="1" dirty="0"/>
          </a:p>
          <a:p>
            <a:pPr algn="just"/>
            <a:r>
              <a:rPr lang="en-ZA" sz="2400" b="1" dirty="0"/>
              <a:t>The most critical point </a:t>
            </a:r>
            <a:r>
              <a:rPr lang="en-ZA" sz="2400" b="1" dirty="0" smtClean="0"/>
              <a:t>though that </a:t>
            </a:r>
            <a:r>
              <a:rPr lang="en-ZA" sz="2400" b="1" dirty="0"/>
              <a:t>seems to be a stumbling block is for South Africa to deal with the issue of a  comprehensive social security and consult with </a:t>
            </a:r>
            <a:r>
              <a:rPr lang="en-ZA" sz="2400" b="1" dirty="0" smtClean="0"/>
              <a:t>all  </a:t>
            </a:r>
            <a:r>
              <a:rPr lang="en-ZA" sz="2400" b="1" dirty="0"/>
              <a:t>stakeholders, </a:t>
            </a:r>
            <a:r>
              <a:rPr lang="en-ZA" sz="2400" b="1" dirty="0" smtClean="0"/>
              <a:t>on how it will implement  these reforms in an integrated social security policy framework.</a:t>
            </a:r>
          </a:p>
          <a:p>
            <a:pPr marL="0" indent="0" algn="just">
              <a:buNone/>
            </a:pPr>
            <a:endParaRPr lang="en-ZA" sz="1800" b="1" dirty="0"/>
          </a:p>
          <a:p>
            <a:pPr algn="just"/>
            <a:endParaRPr lang="en-ZA" sz="1400" dirty="0"/>
          </a:p>
          <a:p>
            <a:pPr algn="just"/>
            <a:endParaRPr lang="en-ZA" sz="1400" dirty="0"/>
          </a:p>
        </p:txBody>
      </p:sp>
    </p:spTree>
    <p:extLst>
      <p:ext uri="{BB962C8B-B14F-4D97-AF65-F5344CB8AC3E}">
        <p14:creationId xmlns:p14="http://schemas.microsoft.com/office/powerpoint/2010/main" val="47206877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ZA" b="1" dirty="0"/>
              <a:t>Thank You</a:t>
            </a:r>
          </a:p>
        </p:txBody>
      </p:sp>
      <p:pic>
        <p:nvPicPr>
          <p:cNvPr id="1026" name="Picture 2" descr="Image result for pensions in south africa">
            <a:hlinkClick r:id="rId2"/>
          </p:cNvPr>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838200" y="1825625"/>
            <a:ext cx="10884408" cy="43513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058286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ZA"/>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29184" y="-448056"/>
            <a:ext cx="11384280" cy="7214616"/>
          </a:xfrm>
        </p:spPr>
      </p:pic>
    </p:spTree>
    <p:extLst>
      <p:ext uri="{BB962C8B-B14F-4D97-AF65-F5344CB8AC3E}">
        <p14:creationId xmlns:p14="http://schemas.microsoft.com/office/powerpoint/2010/main" val="2724349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ZA"/>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19457" y="365125"/>
            <a:ext cx="11494008" cy="5811838"/>
          </a:xfrm>
        </p:spPr>
      </p:pic>
    </p:spTree>
    <p:extLst>
      <p:ext uri="{BB962C8B-B14F-4D97-AF65-F5344CB8AC3E}">
        <p14:creationId xmlns:p14="http://schemas.microsoft.com/office/powerpoint/2010/main" val="16670270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effectLst/>
        </p:spPr>
        <p:txBody>
          <a:bodyPr vert="horz" lIns="91440" tIns="45720" rIns="91440" bIns="45720" rtlCol="0" anchor="ctr">
            <a:normAutofit/>
          </a:bodyPr>
          <a:lstStyle/>
          <a:p>
            <a:r>
              <a:rPr lang="en-ZA" b="1" dirty="0"/>
              <a:t>Types of retirement funds in the retirement system in South Africa </a:t>
            </a:r>
          </a:p>
        </p:txBody>
      </p:sp>
      <p:sp>
        <p:nvSpPr>
          <p:cNvPr id="3" name="Content Placeholder 2"/>
          <p:cNvSpPr>
            <a:spLocks noGrp="1"/>
          </p:cNvSpPr>
          <p:nvPr>
            <p:ph idx="1"/>
          </p:nvPr>
        </p:nvSpPr>
        <p:spPr>
          <a:xfrm>
            <a:off x="1377698" y="1572768"/>
            <a:ext cx="9601196" cy="3863325"/>
          </a:xfrm>
        </p:spPr>
        <p:txBody>
          <a:bodyPr>
            <a:noAutofit/>
          </a:bodyPr>
          <a:lstStyle/>
          <a:p>
            <a:pPr algn="just"/>
            <a:r>
              <a:rPr lang="en-ZA" sz="2400" b="1" dirty="0"/>
              <a:t>There are three basic types of retirement funds in the South African retirement system: pension, provident and retirement annuity funds. Employer contributions to pension funds and provident funds are a non-taxable fringe benefit.</a:t>
            </a:r>
          </a:p>
          <a:p>
            <a:pPr algn="just"/>
            <a:r>
              <a:rPr lang="en-ZA" sz="2400" b="1" dirty="0"/>
              <a:t>Member or employee contributions to pension funds and retirement annuity funds are tax deductible (subject to limits) for personal income tax purposes.</a:t>
            </a:r>
          </a:p>
          <a:p>
            <a:pPr algn="just"/>
            <a:r>
              <a:rPr lang="en-ZA" sz="2400" b="1" dirty="0"/>
              <a:t>Pension and retirement annuity fund members are required to annuitize a portion (usually two-thirds, with one-third still available as a lump sum) of their retirement fund saving or interest upon retirement.</a:t>
            </a:r>
          </a:p>
          <a:p>
            <a:pPr algn="just"/>
            <a:r>
              <a:rPr lang="en-ZA" sz="2400" b="1" dirty="0"/>
              <a:t>Provident fund members are not required to annuitize any portion of fund savings at retirement.</a:t>
            </a:r>
          </a:p>
          <a:p>
            <a:pPr algn="just"/>
            <a:r>
              <a:rPr lang="en-ZA" sz="2400" b="1" dirty="0"/>
              <a:t>Provident fund members typically receive their retirement benefit as a lump sum upon retirement, and tend to spend it quickly and, therefore, be vulnerable to old-age poverty.</a:t>
            </a:r>
          </a:p>
        </p:txBody>
      </p:sp>
    </p:spTree>
    <p:extLst>
      <p:ext uri="{BB962C8B-B14F-4D97-AF65-F5344CB8AC3E}">
        <p14:creationId xmlns:p14="http://schemas.microsoft.com/office/powerpoint/2010/main" val="40243763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ZA" b="1" dirty="0"/>
              <a:t>Current Position of retirement coverage in South Africa (Provident  Funds) </a:t>
            </a:r>
            <a:endParaRPr lang="en-ZA" dirty="0"/>
          </a:p>
        </p:txBody>
      </p:sp>
      <p:sp>
        <p:nvSpPr>
          <p:cNvPr id="3" name="Content Placeholder 2"/>
          <p:cNvSpPr>
            <a:spLocks noGrp="1"/>
          </p:cNvSpPr>
          <p:nvPr>
            <p:ph idx="1"/>
          </p:nvPr>
        </p:nvSpPr>
        <p:spPr>
          <a:xfrm>
            <a:off x="942974" y="2556932"/>
            <a:ext cx="10448925" cy="3318936"/>
          </a:xfrm>
        </p:spPr>
        <p:txBody>
          <a:bodyPr>
            <a:normAutofit/>
          </a:bodyPr>
          <a:lstStyle/>
          <a:p>
            <a:r>
              <a:rPr lang="en-ZA" sz="2400" b="1" dirty="0"/>
              <a:t>Like in most countries , Provident Funds differ from pension funds in that the employee can withdraw the entire lump sum of their contributions immediately on retirement, whereas in a pension fund, only one-third of savings can be withdrawn as a lump sum. </a:t>
            </a:r>
          </a:p>
          <a:p>
            <a:r>
              <a:rPr lang="en-ZA" sz="2400" b="1" dirty="0"/>
              <a:t>The remaining two-thirds of a pension fund, mush be preserved and paid out as an annuity on a monthly basis after retirement , which is not the case with Provident Funds.</a:t>
            </a:r>
          </a:p>
        </p:txBody>
      </p:sp>
    </p:spTree>
    <p:extLst>
      <p:ext uri="{BB962C8B-B14F-4D97-AF65-F5344CB8AC3E}">
        <p14:creationId xmlns:p14="http://schemas.microsoft.com/office/powerpoint/2010/main" val="13508247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ZA" b="1" dirty="0"/>
              <a:t>Current Position of retirement coverage in South Africa (Occupational Funds) </a:t>
            </a:r>
            <a:endParaRPr lang="en-ZA" dirty="0"/>
          </a:p>
        </p:txBody>
      </p:sp>
      <p:sp>
        <p:nvSpPr>
          <p:cNvPr id="3" name="Content Placeholder 2"/>
          <p:cNvSpPr>
            <a:spLocks noGrp="1"/>
          </p:cNvSpPr>
          <p:nvPr>
            <p:ph idx="1"/>
          </p:nvPr>
        </p:nvSpPr>
        <p:spPr>
          <a:xfrm>
            <a:off x="781050" y="2556932"/>
            <a:ext cx="10648950" cy="3318936"/>
          </a:xfrm>
        </p:spPr>
        <p:txBody>
          <a:bodyPr>
            <a:noAutofit/>
          </a:bodyPr>
          <a:lstStyle/>
          <a:p>
            <a:pPr algn="just"/>
            <a:r>
              <a:rPr lang="en-ZA" sz="2400" b="1" dirty="0"/>
              <a:t>An employer can provide a pension scheme for its workforce (these are often called occupational funds). The company providing employment will contribute to the Fund and the individual employee can contribute up to 7,5% of their retirement-funding income .</a:t>
            </a:r>
          </a:p>
          <a:p>
            <a:pPr algn="just"/>
            <a:r>
              <a:rPr lang="en-ZA" sz="2400" b="1" dirty="0"/>
              <a:t>On retirement, the occupational pension fund normally pays an annuity (monthly pension) based on the contributions of the company and the employee to the Fund (defined contributions). </a:t>
            </a:r>
          </a:p>
          <a:p>
            <a:pPr algn="just"/>
            <a:r>
              <a:rPr lang="en-ZA" sz="2400" b="1" dirty="0"/>
              <a:t>If an individual leaves the company before reaching retirement age, they will be paid out on contributions to the pension fund (plus investment growth). These funds are not subject to compulsory preservation, but if they are transferred into another retirement fund, the tax benefits of such retirement funds are fully preserved.</a:t>
            </a:r>
          </a:p>
        </p:txBody>
      </p:sp>
    </p:spTree>
    <p:extLst>
      <p:ext uri="{BB962C8B-B14F-4D97-AF65-F5344CB8AC3E}">
        <p14:creationId xmlns:p14="http://schemas.microsoft.com/office/powerpoint/2010/main" val="36468872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ZA" b="1" dirty="0"/>
              <a:t>Current Position of retirement coverage in South Africa (Retirement Annuity   Funds) </a:t>
            </a:r>
            <a:endParaRPr lang="en-ZA" dirty="0"/>
          </a:p>
        </p:txBody>
      </p:sp>
      <p:sp>
        <p:nvSpPr>
          <p:cNvPr id="3" name="Content Placeholder 2"/>
          <p:cNvSpPr>
            <a:spLocks noGrp="1"/>
          </p:cNvSpPr>
          <p:nvPr>
            <p:ph idx="1"/>
          </p:nvPr>
        </p:nvSpPr>
        <p:spPr/>
        <p:txBody>
          <a:bodyPr>
            <a:noAutofit/>
          </a:bodyPr>
          <a:lstStyle/>
          <a:p>
            <a:pPr marL="0" indent="0">
              <a:buNone/>
            </a:pPr>
            <a:r>
              <a:rPr lang="en-ZA" sz="2400" b="1" dirty="0"/>
              <a:t>Retirement Annuity  Funds are taken out in the name of the individual member with added  tax incentives to encourage members to save further amounts for retirement.</a:t>
            </a:r>
          </a:p>
          <a:p>
            <a:r>
              <a:rPr lang="en-ZA" sz="2400" b="1" dirty="0"/>
              <a:t>A retirement annuity is much more dependent on the choice of  the individual, including a choice </a:t>
            </a:r>
          </a:p>
          <a:p>
            <a:pPr>
              <a:buFont typeface="Wingdings" panose="05000000000000000000" pitchFamily="2" charset="2"/>
              <a:buChar char="q"/>
            </a:pPr>
            <a:r>
              <a:rPr lang="en-ZA" sz="2400" b="1" dirty="0"/>
              <a:t> to build up retirement savings of their choice;</a:t>
            </a:r>
          </a:p>
          <a:p>
            <a:pPr>
              <a:buFont typeface="Wingdings" panose="05000000000000000000" pitchFamily="2" charset="2"/>
              <a:buChar char="q"/>
            </a:pPr>
            <a:r>
              <a:rPr lang="en-ZA" sz="2400" b="1" dirty="0"/>
              <a:t> to elect when to take retirement (any age after 55); and</a:t>
            </a:r>
          </a:p>
          <a:p>
            <a:pPr>
              <a:buFont typeface="Wingdings" panose="05000000000000000000" pitchFamily="2" charset="2"/>
              <a:buChar char="q"/>
            </a:pPr>
            <a:r>
              <a:rPr lang="en-ZA" sz="2400" b="1" dirty="0"/>
              <a:t> to make individual choice of the size of contributions;</a:t>
            </a:r>
          </a:p>
          <a:p>
            <a:pPr>
              <a:buFont typeface="Wingdings" panose="05000000000000000000" pitchFamily="2" charset="2"/>
              <a:buChar char="q"/>
            </a:pPr>
            <a:r>
              <a:rPr lang="en-ZA" sz="2400" b="1" dirty="0"/>
              <a:t> to select investment portfolios which suit the risk and maturity profile of the contributor</a:t>
            </a:r>
          </a:p>
          <a:p>
            <a:pPr>
              <a:buFont typeface="Wingdings" panose="05000000000000000000" pitchFamily="2" charset="2"/>
              <a:buChar char="q"/>
            </a:pPr>
            <a:r>
              <a:rPr lang="en-ZA" sz="2400" b="1" dirty="0"/>
              <a:t> to stop payments into the RA Fund, or to increase contributions, with no penalties attached.</a:t>
            </a:r>
          </a:p>
        </p:txBody>
      </p:sp>
    </p:spTree>
    <p:extLst>
      <p:ext uri="{BB962C8B-B14F-4D97-AF65-F5344CB8AC3E}">
        <p14:creationId xmlns:p14="http://schemas.microsoft.com/office/powerpoint/2010/main" val="36607423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3991</TotalTime>
  <Words>3211</Words>
  <Application>Microsoft Office PowerPoint</Application>
  <PresentationFormat>Custom</PresentationFormat>
  <Paragraphs>174</Paragraphs>
  <Slides>34</Slides>
  <Notes>1</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Office Theme</vt:lpstr>
      <vt:lpstr>PowerPoint Presentation</vt:lpstr>
      <vt:lpstr>Police and Prison Civil Rights Union (POPCRU) Republic of South Africa Input to 2nd Congress of Tui for Pensioners 23 February 2019 </vt:lpstr>
      <vt:lpstr>Current Position of retirement coverage in South Africa </vt:lpstr>
      <vt:lpstr>PowerPoint Presentation</vt:lpstr>
      <vt:lpstr>PowerPoint Presentation</vt:lpstr>
      <vt:lpstr>Types of retirement funds in the retirement system in South Africa </vt:lpstr>
      <vt:lpstr>Current Position of retirement coverage in South Africa (Provident  Funds) </vt:lpstr>
      <vt:lpstr>Current Position of retirement coverage in South Africa (Occupational Funds) </vt:lpstr>
      <vt:lpstr>Current Position of retirement coverage in South Africa (Retirement Annuity   Funds) </vt:lpstr>
      <vt:lpstr>Proposed by DT Chamburuka  et al </vt:lpstr>
      <vt:lpstr>Current Position of retirement coverage in South Africa (Preservation  Funds) </vt:lpstr>
      <vt:lpstr>Current Position of retirement coverage in South Africa (Preservation  Funds) </vt:lpstr>
      <vt:lpstr>The Formal Retirement System in a nutshell Source:John Kruger and Boipuso Modise (OPM South Africa) </vt:lpstr>
      <vt:lpstr>A changing and aging workforce in Africa? </vt:lpstr>
      <vt:lpstr>Median Age , 2039 </vt:lpstr>
      <vt:lpstr>The size of the membership is growing </vt:lpstr>
      <vt:lpstr>PowerPoint Presentation</vt:lpstr>
      <vt:lpstr>Twin Peaks  Implementation </vt:lpstr>
      <vt:lpstr>PowerPoint Presentation</vt:lpstr>
      <vt:lpstr>Key Framework Documents </vt:lpstr>
      <vt:lpstr>South African Retirement Reform in a Nutshell </vt:lpstr>
      <vt:lpstr>Financial Services Laws General Amendment Act, No 45 of 2013</vt:lpstr>
      <vt:lpstr>Financial Services Laws General Amendment Act, No 45 of 2013 cont…</vt:lpstr>
      <vt:lpstr>Alignment of Pension and Provident Funds </vt:lpstr>
      <vt:lpstr>Alignment of Pension and provident Funds Cont… </vt:lpstr>
      <vt:lpstr>Applicable only to New Contributions </vt:lpstr>
      <vt:lpstr>The Government Employees Pension Fund (GEPF)</vt:lpstr>
      <vt:lpstr>Preservation </vt:lpstr>
      <vt:lpstr>Legislative Passage of the Taxation Laws Amendment Act</vt:lpstr>
      <vt:lpstr>Arguments against</vt:lpstr>
      <vt:lpstr>Panicking  employees premature withdrawals from pension and provident funds </vt:lpstr>
      <vt:lpstr>The Revenue Laws Amendment Bill 2016 tabled </vt:lpstr>
      <vt:lpstr>Concluding observations </vt:lpstr>
      <vt:lpstr>Thank You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dc:title>
  <dc:creator>Paul Duarte</dc:creator>
  <cp:lastModifiedBy>Skhumbuzo Phakathi</cp:lastModifiedBy>
  <cp:revision>100</cp:revision>
  <dcterms:created xsi:type="dcterms:W3CDTF">2018-02-09T15:10:25Z</dcterms:created>
  <dcterms:modified xsi:type="dcterms:W3CDTF">2019-02-22T13:09:42Z</dcterms:modified>
</cp:coreProperties>
</file>