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84" r:id="rId2"/>
    <p:sldId id="311" r:id="rId3"/>
    <p:sldId id="312" r:id="rId4"/>
    <p:sldId id="313" r:id="rId5"/>
    <p:sldId id="314" r:id="rId6"/>
    <p:sldId id="315" r:id="rId7"/>
    <p:sldId id="328" r:id="rId8"/>
    <p:sldId id="329" r:id="rId9"/>
    <p:sldId id="330" r:id="rId10"/>
    <p:sldId id="331" r:id="rId11"/>
    <p:sldId id="332" r:id="rId12"/>
    <p:sldId id="334" r:id="rId13"/>
    <p:sldId id="321" r:id="rId14"/>
    <p:sldId id="323" r:id="rId15"/>
    <p:sldId id="324" r:id="rId16"/>
    <p:sldId id="325" r:id="rId17"/>
    <p:sldId id="326" r:id="rId18"/>
    <p:sldId id="327" r:id="rId19"/>
    <p:sldId id="271" r:id="rId20"/>
    <p:sldId id="294"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276" r:id="rId3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53751"/>
    <a:srgbClr val="2B8DB8"/>
    <a:srgbClr val="4472C4"/>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63" autoAdjust="0"/>
    <p:restoredTop sz="94635"/>
  </p:normalViewPr>
  <p:slideViewPr>
    <p:cSldViewPr snapToGrid="0" snapToObjects="1">
      <p:cViewPr>
        <p:scale>
          <a:sx n="66" d="100"/>
          <a:sy n="66" d="100"/>
        </p:scale>
        <p:origin x="-96"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B7B78F6-29BC-4AAF-91BA-BE1388677011}" type="datetimeFigureOut">
              <a:rPr lang="en-US"/>
              <a:pPr>
                <a:defRPr/>
              </a:pPr>
              <a:t>4/4/2019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B753D71-C721-4A19-A4FC-81231B50B936}" type="slidenum">
              <a:rPr lang="en-US"/>
              <a:pPr>
                <a:defRPr/>
              </a:pPr>
              <a:t>‹Nº›</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xfrm>
            <a:off x="423863" y="704850"/>
            <a:ext cx="6245225" cy="3513138"/>
          </a:xfrm>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6627" name="Slide Number Placeholder 3"/>
          <p:cNvSpPr txBox="1">
            <a:spLocks noGrp="1"/>
          </p:cNvSpPr>
          <p:nvPr/>
        </p:nvSpPr>
        <p:spPr bwMode="auto">
          <a:xfrm>
            <a:off x="4016375" y="8904288"/>
            <a:ext cx="3070225" cy="468312"/>
          </a:xfrm>
          <a:prstGeom prst="rect">
            <a:avLst/>
          </a:prstGeom>
          <a:noFill/>
          <a:ln w="9525">
            <a:noFill/>
            <a:miter lim="800000"/>
            <a:headEnd/>
            <a:tailEnd/>
          </a:ln>
        </p:spPr>
        <p:txBody>
          <a:bodyPr lIns="94361" tIns="47181" rIns="94361" bIns="47181" anchor="b"/>
          <a:lstStyle/>
          <a:p>
            <a:pPr algn="r" defTabSz="942975"/>
            <a:fld id="{70E2D4E3-93E2-443D-808B-92C5BDE7C40C}" type="slidenum">
              <a:rPr lang="en-GB" altLang="en-US" sz="1200">
                <a:latin typeface="Times New Roman" pitchFamily="18" charset="0"/>
              </a:rPr>
              <a:pPr algn="r" defTabSz="942975"/>
              <a:t>12</a:t>
            </a:fld>
            <a:endParaRPr lang="en-GB" altLang="en-US" sz="12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DDF8FD9D-6A26-44DA-818E-F818B2D1DEE3}" type="datetimeFigureOut">
              <a:rPr lang="en-US"/>
              <a:pPr>
                <a:defRPr/>
              </a:pPr>
              <a:t>4/4/2019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5A5DF9-2814-4F67-AF2E-4163A5953368}"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DB83ADC-1E33-4656-9776-B94351D53026}" type="datetimeFigureOut">
              <a:rPr lang="en-US"/>
              <a:pPr>
                <a:defRPr/>
              </a:pPr>
              <a:t>4/4/2019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A7B567-0157-4218-BAA7-B4EA1F34CF9A}"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E8ABD0A-518D-4183-9F03-81327ADC0FA4}" type="datetimeFigureOut">
              <a:rPr lang="en-US"/>
              <a:pPr>
                <a:defRPr/>
              </a:pPr>
              <a:t>4/4/2019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E46079-7603-4E0E-B764-15B01420A3A1}"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98C0CE4-80AA-4C80-876B-F496F82DF7E9}" type="datetimeFigureOut">
              <a:rPr lang="en-US"/>
              <a:pPr>
                <a:defRPr/>
              </a:pPr>
              <a:t>4/4/2019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4DEC54-F5A5-454D-AA2D-90B7D3B73375}"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13E0BAC-0962-471A-B390-B8206459E376}" type="datetimeFigureOut">
              <a:rPr lang="en-US"/>
              <a:pPr>
                <a:defRPr/>
              </a:pPr>
              <a:t>4/4/2019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C5C887-3F5B-4F16-8CB1-309336548D6B}"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4645FAA-098B-4F00-84F3-4DED98231D75}" type="datetimeFigureOut">
              <a:rPr lang="en-US"/>
              <a:pPr>
                <a:defRPr/>
              </a:pPr>
              <a:t>4/4/2019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3B96AC4-AC1A-486C-BFBD-F7E685C3B27F}"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0E5501E-04C9-45E2-B61D-98DEC8CB1FFB}" type="datetimeFigureOut">
              <a:rPr lang="en-US"/>
              <a:pPr>
                <a:defRPr/>
              </a:pPr>
              <a:t>4/4/2019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35FE28B-3CD7-403D-AF80-8B1D5B292FAE}"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BDC4E8F-85DE-4454-BA8C-DC1B838EB199}" type="datetimeFigureOut">
              <a:rPr lang="en-US"/>
              <a:pPr>
                <a:defRPr/>
              </a:pPr>
              <a:t>4/4/2019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EB462DB-7E82-4CF8-828A-EDD3AB9AB7AE}"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707970-B494-4C51-9332-7AED423D7FEA}" type="datetimeFigureOut">
              <a:rPr lang="en-US"/>
              <a:pPr>
                <a:defRPr/>
              </a:pPr>
              <a:t>4/4/2019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C67BE68-3118-401A-AFCB-91170B66F09E}"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8B35E8-6E48-4404-898E-8E6067411025}" type="datetimeFigureOut">
              <a:rPr lang="en-US"/>
              <a:pPr>
                <a:defRPr/>
              </a:pPr>
              <a:t>4/4/2019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C461FD9-AB8A-4609-9BD8-102B783AB45B}"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485054-D366-416C-8B58-3D28CB093695}" type="datetimeFigureOut">
              <a:rPr lang="en-US"/>
              <a:pPr>
                <a:defRPr/>
              </a:pPr>
              <a:t>4/4/2019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91190D-D0B2-4F51-A529-65FBB5EC5843}"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B8DB8">
            <a:alpha val="1961"/>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9131F63-ED0C-4D58-B5D9-DE84AF5BAAF8}" type="datetimeFigureOut">
              <a:rPr lang="en-US"/>
              <a:pPr>
                <a:defRPr/>
              </a:pPr>
              <a:t>4/4/2019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20050C3-AFAF-44A4-9F02-8F4A34674427}"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co.za/url?sa=i&amp;rct=j&amp;q=&amp;esrc=s&amp;source=images&amp;cd=&amp;cad=rja&amp;uact=8&amp;ved=2ahUKEwj4gous8OHaAhUEPxQKHc4pCAQQjRx6BAgBEAU&amp;url=https://learnandteachmagazine.wordpress.com/2016/06/10/pensions-getting-money-when-you-are-old/&amp;psig=AOvVaw3H6Iz26x3zgWyCXOSiXfHl&amp;ust=152517285596653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pPr eaLnBrk="1" hangingPunct="1"/>
            <a:endParaRPr lang="en-ZA" smtClean="0"/>
          </a:p>
        </p:txBody>
      </p:sp>
      <p:pic>
        <p:nvPicPr>
          <p:cNvPr id="14338" name="Content Placeholder 3"/>
          <p:cNvPicPr>
            <a:picLocks noGrp="1" noChangeAspect="1"/>
          </p:cNvPicPr>
          <p:nvPr>
            <p:ph idx="1"/>
          </p:nvPr>
        </p:nvPicPr>
        <p:blipFill>
          <a:blip r:embed="rId2"/>
          <a:srcRect/>
          <a:stretch>
            <a:fillRect/>
          </a:stretch>
        </p:blipFill>
        <p:spPr>
          <a:xfrm>
            <a:off x="722313" y="365125"/>
            <a:ext cx="11091862" cy="6108700"/>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idx="4294967295"/>
          </p:nvPr>
        </p:nvSpPr>
        <p:spPr/>
        <p:txBody>
          <a:bodyPr/>
          <a:lstStyle/>
          <a:p>
            <a:pPr eaLnBrk="1" hangingPunct="1"/>
            <a:r>
              <a:rPr lang="en-ZA" sz="4000" b="1" smtClean="0"/>
              <a:t>Pensiones en Sudáfrica: “Anualidades” (Retirement Annuity   Funds) </a:t>
            </a:r>
            <a:endParaRPr lang="en-ZA" sz="4000" smtClean="0"/>
          </a:p>
        </p:txBody>
      </p:sp>
      <p:sp>
        <p:nvSpPr>
          <p:cNvPr id="23554" name="Content Placeholder 2"/>
          <p:cNvSpPr>
            <a:spLocks noGrp="1"/>
          </p:cNvSpPr>
          <p:nvPr>
            <p:ph idx="4294967295"/>
          </p:nvPr>
        </p:nvSpPr>
        <p:spPr/>
        <p:txBody>
          <a:bodyPr/>
          <a:lstStyle/>
          <a:p>
            <a:pPr marL="0" indent="0" eaLnBrk="1" hangingPunct="1">
              <a:buFont typeface="Arial" charset="0"/>
              <a:buNone/>
            </a:pPr>
            <a:r>
              <a:rPr lang="es-ES" sz="2000" b="1" smtClean="0"/>
              <a:t>Las “Anualidades” para los Fondos de Pensiones se suman los impuestos como incentivos para su jubilación.</a:t>
            </a:r>
          </a:p>
          <a:p>
            <a:pPr marL="0" indent="0" eaLnBrk="1" hangingPunct="1"/>
            <a:r>
              <a:rPr lang="es-ES" sz="2000" b="1" smtClean="0"/>
              <a:t>En la anualidad se puede escoger:</a:t>
            </a:r>
          </a:p>
          <a:p>
            <a:pPr marL="0" indent="0" eaLnBrk="1" hangingPunct="1">
              <a:buFont typeface="Wingdings" pitchFamily="2" charset="2"/>
              <a:buChar char="q"/>
            </a:pPr>
            <a:r>
              <a:rPr lang="es-ES" sz="2000" b="1" smtClean="0"/>
              <a:t> acumular fondos de retiro;</a:t>
            </a:r>
          </a:p>
          <a:p>
            <a:pPr marL="0" indent="0" eaLnBrk="1" hangingPunct="1">
              <a:buFont typeface="Wingdings" pitchFamily="2" charset="2"/>
              <a:buChar char="q"/>
            </a:pPr>
            <a:r>
              <a:rPr lang="es-ES" sz="2000" b="1" smtClean="0"/>
              <a:t> cuando retirarse (después de los 55 años); y</a:t>
            </a:r>
          </a:p>
          <a:p>
            <a:pPr marL="0" indent="0" eaLnBrk="1" hangingPunct="1">
              <a:buFont typeface="Wingdings" pitchFamily="2" charset="2"/>
              <a:buChar char="q"/>
            </a:pPr>
            <a:r>
              <a:rPr lang="es-ES" sz="2000" b="1" smtClean="0"/>
              <a:t> elegir la cantidad anual;</a:t>
            </a:r>
          </a:p>
          <a:p>
            <a:pPr marL="0" indent="0" eaLnBrk="1" hangingPunct="1">
              <a:buFont typeface="Wingdings" pitchFamily="2" charset="2"/>
              <a:buChar char="q"/>
            </a:pPr>
            <a:r>
              <a:rPr lang="es-ES" sz="2000" b="1" smtClean="0"/>
              <a:t> Seleccionar los fondos de inversión que se adapten al contribuyente</a:t>
            </a:r>
          </a:p>
          <a:p>
            <a:pPr marL="0" indent="0" eaLnBrk="1" hangingPunct="1">
              <a:buFont typeface="Wingdings" pitchFamily="2" charset="2"/>
              <a:buChar char="q"/>
            </a:pPr>
            <a:r>
              <a:rPr lang="es-ES" sz="2000" b="1" smtClean="0"/>
              <a:t> parar o incrementar las contribuciones sin penalización</a:t>
            </a:r>
            <a:r>
              <a:rPr lang="en-ZA" sz="2000" b="1"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a:xfrm>
            <a:off x="1276350" y="592138"/>
            <a:ext cx="9639300" cy="908050"/>
          </a:xfrm>
        </p:spPr>
        <p:txBody>
          <a:bodyPr lIns="121920" tIns="60960" rIns="121920" bIns="60960"/>
          <a:lstStyle/>
          <a:p>
            <a:pPr eaLnBrk="1" hangingPunct="1"/>
            <a:r>
              <a:rPr lang="en-ZA" b="1" smtClean="0"/>
              <a:t>Propuesto por  DT Chamburuka  </a:t>
            </a:r>
            <a:r>
              <a:rPr lang="en-ZA" b="1" i="1" smtClean="0"/>
              <a:t>et al</a:t>
            </a:r>
            <a:r>
              <a:rPr lang="en-ZA" b="1" smtClean="0"/>
              <a:t> </a:t>
            </a:r>
          </a:p>
        </p:txBody>
      </p:sp>
      <p:graphicFrame>
        <p:nvGraphicFramePr>
          <p:cNvPr id="72707" name="Group 3"/>
          <p:cNvGraphicFramePr>
            <a:graphicFrameLocks noGrp="1"/>
          </p:cNvGraphicFramePr>
          <p:nvPr>
            <p:ph idx="4294967295"/>
          </p:nvPr>
        </p:nvGraphicFramePr>
        <p:xfrm>
          <a:off x="265113" y="1670050"/>
          <a:ext cx="11661775" cy="4868863"/>
        </p:xfrm>
        <a:graphic>
          <a:graphicData uri="http://schemas.openxmlformats.org/drawingml/2006/table">
            <a:tbl>
              <a:tblPr/>
              <a:tblGrid>
                <a:gridCol w="2698750"/>
                <a:gridCol w="2620962"/>
                <a:gridCol w="2870200"/>
                <a:gridCol w="3471863"/>
              </a:tblGrid>
              <a:tr h="263525">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 </a:t>
                      </a:r>
                      <a:endParaRPr kumimoji="0" lang="en-ZA" sz="1000" b="1"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a:noFill/>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Arial" charset="0"/>
                          <a:cs typeface="Arial" charset="0"/>
                        </a:rPr>
                        <a:t>Quien está cubierto</a:t>
                      </a: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Beneficios</a:t>
                      </a:r>
                      <a:endParaRPr kumimoji="0" lang="en-ZA" sz="1000" b="1"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El administrador</a:t>
                      </a:r>
                      <a:endParaRPr kumimoji="0" lang="en-ZA" sz="1000" b="1"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r>
              <a:tr h="1471613">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Provision obligatoria </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recomendada por la</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Comision Taylor (2002-</a:t>
                      </a:r>
                      <a:endParaRPr kumimoji="0" lang="en-ZA" sz="1000" b="1"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Todos los empeados formales </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incluyendo  trabajadores  ocasionales</a:t>
                      </a: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seguridad  social Integrada . </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Los ahorros se mentienen. Los miembros </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Reciben el 60% de su anterior sueldo.</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a:t>
                      </a: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Gobierno</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r>
              <a:tr h="1184275">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Fondo Nacional de ahorro </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Propuesto en 2004</a:t>
                      </a: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Ingresos bajos (sector  informal, tiempo-parcial y</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empleados de temporada, domesticos y agrícolas)</a:t>
                      </a: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Fondos de retirada</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NSF será controlado por el gobierno. Los que ganen mucho pueden invertir en fondos aprobados por el gobierno.</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r>
              <a:tr h="830263">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Provision obligatoria</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Recomendada por</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El Tesoro Nacional (2007)</a:t>
                      </a:r>
                      <a:endParaRPr kumimoji="0" lang="en-ZA" sz="1000" b="1"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Todos los empleados</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Parcialemente Pensión (PAYG) y parcialmente otro</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Gestor de pensiones (PAYG) y parcialmente otro público/privado</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r>
              <a:tr h="592138">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National Social Savings</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Fund</a:t>
                      </a:r>
                      <a:endParaRPr kumimoji="0" lang="en-ZA" sz="1000" b="1"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a:noFill/>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Empleados con ganancias entre</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R12 001 y R150 000</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a:noFill/>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PAYG and on defined basis</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targeting a net replacement</a:t>
                      </a:r>
                    </a:p>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ratio of 40%</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Gobierno por el NSSF</a:t>
                      </a:r>
                      <a:endParaRPr kumimoji="0" lang="en-ZA" sz="1000" b="0" i="0" u="none" strike="noStrike" cap="none" normalizeH="0" baseline="0" smtClean="0">
                        <a:ln>
                          <a:noFill/>
                        </a:ln>
                        <a:solidFill>
                          <a:srgbClr val="181D29"/>
                        </a:solidFill>
                        <a:effectLst/>
                        <a:latin typeface="Arial" charset="0"/>
                        <a:cs typeface="Arial"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chemeClr val="bg1"/>
                    </a:solidFill>
                  </a:tcPr>
                </a:tc>
              </a:tr>
              <a:tr h="527050">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1" i="0" u="none" strike="noStrike" cap="none" normalizeH="0" baseline="0" smtClean="0">
                          <a:ln>
                            <a:noFill/>
                          </a:ln>
                          <a:solidFill>
                            <a:srgbClr val="181D29"/>
                          </a:solidFill>
                          <a:effectLst/>
                          <a:latin typeface="Calibri" pitchFamily="34" charset="0"/>
                          <a:cs typeface="Arial" charset="0"/>
                        </a:rPr>
                        <a:t>Auto-enrolment</a:t>
                      </a:r>
                      <a:endParaRPr kumimoji="0" lang="en-ZA" sz="1000" b="1"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Todos los empleados </a:t>
                      </a:r>
                      <a:endParaRPr kumimoji="0" lang="en-ZA" sz="1000" b="0"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Beneficios financiados</a:t>
                      </a:r>
                      <a:endParaRPr kumimoji="0" lang="en-ZA" sz="1000" b="0"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ZA" sz="1000" b="0" i="0" u="none" strike="noStrike" cap="none" normalizeH="0" baseline="0" smtClean="0">
                          <a:ln>
                            <a:noFill/>
                          </a:ln>
                          <a:solidFill>
                            <a:srgbClr val="181D29"/>
                          </a:solidFill>
                          <a:effectLst/>
                          <a:latin typeface="Calibri" pitchFamily="34" charset="0"/>
                          <a:cs typeface="Arial" charset="0"/>
                        </a:rPr>
                        <a:t>Sector privado </a:t>
                      </a:r>
                      <a:endParaRPr kumimoji="0" lang="en-ZA" sz="1000" b="0" i="0" u="none" strike="noStrike" cap="none" normalizeH="0" baseline="0" smtClean="0">
                        <a:ln>
                          <a:noFill/>
                        </a:ln>
                        <a:solidFill>
                          <a:srgbClr val="181D29"/>
                        </a:solidFill>
                        <a:effectLst/>
                        <a:latin typeface="Calibri" pitchFamily="34" charset="0"/>
                        <a:ea typeface="Calibri" pitchFamily="34" charset="0"/>
                        <a:cs typeface="Times New Roman" pitchFamily="18" charset="0"/>
                      </a:endParaRPr>
                    </a:p>
                  </a:txBody>
                  <a:tcPr marL="31008" marR="31008" marT="0" marB="0" horzOverflow="overflow">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lnTlToBr>
                      <a:noFill/>
                    </a:lnTlToBr>
                    <a:lnBlToTr>
                      <a:noFill/>
                    </a:lnBlToTr>
                    <a:solidFill>
                      <a:srgbClr val="E7E7E7"/>
                    </a:solidFill>
                  </a:tcPr>
                </a:tc>
              </a:tr>
            </a:tbl>
          </a:graphicData>
        </a:graphic>
      </p:graphicFrame>
      <p:sp>
        <p:nvSpPr>
          <p:cNvPr id="24617" name="Rectangle 1"/>
          <p:cNvSpPr>
            <a:spLocks noChangeArrowheads="1"/>
          </p:cNvSpPr>
          <p:nvPr/>
        </p:nvSpPr>
        <p:spPr bwMode="auto">
          <a:xfrm>
            <a:off x="0" y="44450"/>
            <a:ext cx="41106725" cy="368300"/>
          </a:xfrm>
          <a:prstGeom prst="rect">
            <a:avLst/>
          </a:prstGeom>
          <a:noFill/>
          <a:ln w="9525">
            <a:noFill/>
            <a:miter lim="800000"/>
            <a:headEnd/>
            <a:tailEnd/>
          </a:ln>
        </p:spPr>
        <p:txBody>
          <a:bodyPr anchor="ctr">
            <a:spAutoFit/>
          </a:bodyPr>
          <a:lstStyle/>
          <a:p>
            <a:endParaRPr lang="en-ZA">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idx="4294967295"/>
          </p:nvPr>
        </p:nvSpPr>
        <p:spPr>
          <a:xfrm>
            <a:off x="0" y="214313"/>
            <a:ext cx="7772400" cy="576262"/>
          </a:xfrm>
        </p:spPr>
        <p:txBody>
          <a:bodyPr/>
          <a:lstStyle/>
          <a:p>
            <a:pPr eaLnBrk="1" hangingPunct="1"/>
            <a:r>
              <a:rPr lang="en-US" altLang="en-US" sz="2500" b="1" smtClean="0"/>
              <a:t>Los Fondos de Jubilación resumidos</a:t>
            </a:r>
            <a:br>
              <a:rPr lang="en-US" altLang="en-US" sz="2500" b="1" smtClean="0"/>
            </a:br>
            <a:r>
              <a:rPr lang="en-US" altLang="en-US" sz="1100" b="1" smtClean="0"/>
              <a:t>Fuente:</a:t>
            </a:r>
            <a:r>
              <a:rPr lang="en-GB" altLang="en-US" sz="1100" b="1" smtClean="0"/>
              <a:t>John Kruger and Boipuso Modise (OPM South Africa)</a:t>
            </a:r>
            <a:br>
              <a:rPr lang="en-GB" altLang="en-US" sz="1100" b="1" smtClean="0"/>
            </a:br>
            <a:endParaRPr lang="en-US" altLang="en-US" sz="1100" b="1" smtClean="0"/>
          </a:p>
        </p:txBody>
      </p:sp>
      <p:sp>
        <p:nvSpPr>
          <p:cNvPr id="25602" name="Slide Number Placeholder 3"/>
          <p:cNvSpPr txBox="1">
            <a:spLocks noGrp="1"/>
          </p:cNvSpPr>
          <p:nvPr/>
        </p:nvSpPr>
        <p:spPr bwMode="auto">
          <a:xfrm>
            <a:off x="8077200" y="6248400"/>
            <a:ext cx="1905000" cy="457200"/>
          </a:xfrm>
          <a:prstGeom prst="rect">
            <a:avLst/>
          </a:prstGeom>
          <a:noFill/>
          <a:ln w="9525">
            <a:noFill/>
            <a:miter lim="800000"/>
            <a:headEnd/>
            <a:tailEnd/>
          </a:ln>
        </p:spPr>
        <p:txBody>
          <a:bodyPr/>
          <a:lstStyle/>
          <a:p>
            <a:pPr algn="r"/>
            <a:fld id="{C551633C-CE5F-4D18-B978-66550335F3F8}" type="slidenum">
              <a:rPr lang="en-GB" altLang="en-US" sz="1400">
                <a:latin typeface="Times New Roman" pitchFamily="18" charset="0"/>
              </a:rPr>
              <a:pPr algn="r"/>
              <a:t>12</a:t>
            </a:fld>
            <a:endParaRPr lang="en-GB" altLang="en-US" sz="1400">
              <a:latin typeface="Times New Roman" pitchFamily="18" charset="0"/>
            </a:endParaRPr>
          </a:p>
        </p:txBody>
      </p:sp>
      <p:pic>
        <p:nvPicPr>
          <p:cNvPr id="25603" name="Picture 4"/>
          <p:cNvPicPr>
            <a:picLocks noChangeAspect="1" noChangeArrowheads="1"/>
          </p:cNvPicPr>
          <p:nvPr/>
        </p:nvPicPr>
        <p:blipFill>
          <a:blip r:embed="rId3"/>
          <a:srcRect/>
          <a:stretch>
            <a:fillRect/>
          </a:stretch>
        </p:blipFill>
        <p:spPr bwMode="auto">
          <a:xfrm>
            <a:off x="630238" y="1079500"/>
            <a:ext cx="11074400" cy="5199063"/>
          </a:xfrm>
          <a:prstGeom prst="rect">
            <a:avLst/>
          </a:prstGeom>
          <a:noFill/>
          <a:ln w="9525">
            <a:noFill/>
            <a:miter lim="800000"/>
            <a:headEnd/>
            <a:tailEnd/>
          </a:ln>
        </p:spPr>
      </p:pic>
      <p:sp>
        <p:nvSpPr>
          <p:cNvPr id="5" name="Rectangle 2"/>
          <p:cNvSpPr txBox="1">
            <a:spLocks noChangeArrowheads="1"/>
          </p:cNvSpPr>
          <p:nvPr/>
        </p:nvSpPr>
        <p:spPr>
          <a:xfrm>
            <a:off x="304800" y="790575"/>
            <a:ext cx="11887200" cy="576263"/>
          </a:xfrm>
          <a:prstGeom prst="rect">
            <a:avLst/>
          </a:prstGeom>
        </p:spPr>
        <p:txBody>
          <a:bodyPr anchor="ctr">
            <a:normAutofit fontScale="60000" lnSpcReduction="20000"/>
          </a:bodyPr>
          <a:lstStyle/>
          <a:p>
            <a:pPr fontAlgn="auto">
              <a:spcAft>
                <a:spcPts val="0"/>
              </a:spcAft>
              <a:defRPr/>
            </a:pPr>
            <a:r>
              <a:rPr lang="es-ES" altLang="en-US" sz="1200" b="1" dirty="0">
                <a:latin typeface="+mj-lt"/>
                <a:ea typeface="+mj-ea"/>
                <a:cs typeface="+mj-cs"/>
              </a:rPr>
              <a:t>               	</a:t>
            </a:r>
            <a:r>
              <a:rPr lang="es-ES" altLang="en-US" sz="2100" b="1" dirty="0">
                <a:latin typeface="+mj-lt"/>
                <a:ea typeface="+mj-ea"/>
                <a:cs typeface="+mj-cs"/>
              </a:rPr>
              <a:t>País     	  Asistencia universal para mayores      Seguridad social nacional 	         </a:t>
            </a:r>
            <a:r>
              <a:rPr lang="es-ES" altLang="en-US" sz="2100" b="1" dirty="0" err="1">
                <a:latin typeface="+mj-lt"/>
                <a:ea typeface="+mj-ea"/>
                <a:cs typeface="+mj-cs"/>
              </a:rPr>
              <a:t>Provisión</a:t>
            </a:r>
            <a:r>
              <a:rPr lang="es-ES" altLang="en-US" sz="2100" b="1" dirty="0">
                <a:latin typeface="+mj-lt"/>
                <a:ea typeface="+mj-ea"/>
                <a:cs typeface="+mj-cs"/>
              </a:rPr>
              <a:t> para </a:t>
            </a:r>
            <a:r>
              <a:rPr lang="es-ES" altLang="en-US" sz="2100" b="1" dirty="0" err="1">
                <a:latin typeface="+mj-lt"/>
                <a:ea typeface="+mj-ea"/>
                <a:cs typeface="+mj-cs"/>
              </a:rPr>
              <a:t>funcinarios</a:t>
            </a:r>
            <a:r>
              <a:rPr lang="es-ES" altLang="en-US" sz="2100" b="1" dirty="0">
                <a:latin typeface="+mj-lt"/>
                <a:ea typeface="+mj-ea"/>
                <a:cs typeface="+mj-cs"/>
              </a:rPr>
              <a:t>    Provisión para el sector privado/voluntario               </a:t>
            </a:r>
          </a:p>
          <a:p>
            <a:pPr fontAlgn="auto">
              <a:spcAft>
                <a:spcPts val="0"/>
              </a:spcAft>
              <a:defRPr/>
            </a:pPr>
            <a:endParaRPr lang="es-ES" altLang="en-US" sz="1400" b="1" dirty="0">
              <a:latin typeface="+mj-lt"/>
              <a:ea typeface="+mj-ea"/>
              <a:cs typeface="+mj-cs"/>
            </a:endParaRPr>
          </a:p>
          <a:p>
            <a:pPr fontAlgn="auto">
              <a:spcAft>
                <a:spcPts val="0"/>
              </a:spcAft>
              <a:defRPr/>
            </a:pPr>
            <a:r>
              <a:rPr lang="es-ES" altLang="en-US" sz="1400" b="1" dirty="0">
                <a:latin typeface="+mj-lt"/>
                <a:ea typeface="+mj-ea"/>
                <a:cs typeface="+mj-cs"/>
              </a:rPr>
              <a:t>		</a:t>
            </a:r>
            <a:r>
              <a:rPr lang="en-GB" altLang="en-US" sz="1400" b="1" dirty="0">
                <a:latin typeface="+mj-lt"/>
                <a:ea typeface="+mj-ea"/>
                <a:cs typeface="+mj-cs"/>
              </a:rPr>
              <a:t/>
            </a:r>
            <a:br>
              <a:rPr lang="en-GB" altLang="en-US" sz="1400" b="1" dirty="0">
                <a:latin typeface="+mj-lt"/>
                <a:ea typeface="+mj-ea"/>
                <a:cs typeface="+mj-cs"/>
              </a:rPr>
            </a:br>
            <a:endParaRPr lang="en-US" altLang="en-US" sz="1400" b="1" dirty="0">
              <a:latin typeface="+mj-lt"/>
              <a:ea typeface="+mj-ea"/>
              <a:cs typeface="+mj-cs"/>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p:txBody>
          <a:bodyPr/>
          <a:lstStyle/>
          <a:p>
            <a:pPr eaLnBrk="1" hangingPunct="1"/>
            <a:r>
              <a:rPr lang="en-ZA" sz="4000" b="1" smtClean="0"/>
              <a:t>Posición actual y retirada de fondos en Sudáfrica (Preservation  Funds) </a:t>
            </a:r>
            <a:endParaRPr lang="en-ZA" sz="4000" smtClean="0"/>
          </a:p>
        </p:txBody>
      </p:sp>
      <p:sp>
        <p:nvSpPr>
          <p:cNvPr id="27650" name="Content Placeholder 2"/>
          <p:cNvSpPr>
            <a:spLocks noGrp="1"/>
          </p:cNvSpPr>
          <p:nvPr>
            <p:ph idx="4294967295"/>
          </p:nvPr>
        </p:nvSpPr>
        <p:spPr/>
        <p:txBody>
          <a:bodyPr/>
          <a:lstStyle/>
          <a:p>
            <a:pPr eaLnBrk="1" hangingPunct="1"/>
            <a:r>
              <a:rPr lang="es-ES" sz="2000" b="1" smtClean="0"/>
              <a:t>Un miembro puede decidir cuando dejar un fondo antes de su retiro para tener sus contribuciones. El miembro puede realizar una retirada parcial de los fondos restantes.</a:t>
            </a:r>
          </a:p>
          <a:p>
            <a:pPr eaLnBrk="1" hangingPunct="1"/>
            <a:r>
              <a:rPr lang="es-ES" sz="2000" b="1" smtClean="0"/>
              <a:t>Un  miembro también puede transferir sus contribuciones de un fondo a otro.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p:txBody>
          <a:bodyPr/>
          <a:lstStyle/>
          <a:p>
            <a:pPr eaLnBrk="1" hangingPunct="1"/>
            <a:r>
              <a:rPr lang="en-ZA" sz="4000" b="1" smtClean="0"/>
              <a:t>¿Una fuerza de trabajo cambiante en África? </a:t>
            </a:r>
          </a:p>
        </p:txBody>
      </p:sp>
      <p:sp>
        <p:nvSpPr>
          <p:cNvPr id="28674" name="Content Placeholder 2"/>
          <p:cNvSpPr>
            <a:spLocks noGrp="1"/>
          </p:cNvSpPr>
          <p:nvPr>
            <p:ph idx="4294967295"/>
          </p:nvPr>
        </p:nvSpPr>
        <p:spPr/>
        <p:txBody>
          <a:bodyPr/>
          <a:lstStyle/>
          <a:p>
            <a:pPr eaLnBrk="1" hangingPunct="1"/>
            <a:r>
              <a:rPr lang="es-ES" sz="2400" b="1" smtClean="0"/>
              <a:t>Contrariamente a  lo que ocurre en Europa continental y otros puntos del mundo la fuerza de trabajo envejece y la edad de jubilación se retrasa, en África el 60% de la población está bajo los 25.</a:t>
            </a:r>
          </a:p>
          <a:p>
            <a:pPr eaLnBrk="1" hangingPunct="1"/>
            <a:r>
              <a:rPr lang="es-ES" sz="2400" b="1" smtClean="0"/>
              <a:t>En un censo de 2016, el 27.3% de la población africana estaba entre 15 y 29 y años con el 41% bajo los 15 años.</a:t>
            </a:r>
          </a:p>
          <a:p>
            <a:pPr eaLnBrk="1" hangingPunct="1"/>
            <a:r>
              <a:rPr lang="es-ES" sz="2400" b="1" smtClean="0"/>
              <a:t>Para 2030 , de 8,6 mil millones de población global, el 40 % estará en África.</a:t>
            </a:r>
          </a:p>
          <a:p>
            <a:pPr eaLnBrk="1" hangingPunct="1"/>
            <a:r>
              <a:rPr lang="es-ES" sz="2400" b="1" smtClean="0"/>
              <a:t>Al revés que en el resto del mundo, la edad de jubilación no es escrutada ni incrementada en algunos casos pues la población no envejece como en el caso de muchos países.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idx="4294967295"/>
          </p:nvPr>
        </p:nvSpPr>
        <p:spPr/>
        <p:txBody>
          <a:bodyPr/>
          <a:lstStyle/>
          <a:p>
            <a:pPr eaLnBrk="1" hangingPunct="1"/>
            <a:r>
              <a:rPr lang="en-ZA" b="1" smtClean="0"/>
              <a:t>Edad media , 2039 </a:t>
            </a:r>
          </a:p>
        </p:txBody>
      </p:sp>
      <p:pic>
        <p:nvPicPr>
          <p:cNvPr id="29698" name="Content Placeholder 3"/>
          <p:cNvPicPr>
            <a:picLocks noGrp="1" noChangeAspect="1"/>
          </p:cNvPicPr>
          <p:nvPr>
            <p:ph idx="4294967295"/>
          </p:nvPr>
        </p:nvPicPr>
        <p:blipFill>
          <a:blip r:embed="rId2"/>
          <a:srcRect/>
          <a:stretch>
            <a:fillRect/>
          </a:stretch>
        </p:blipFill>
        <p:spPr>
          <a:xfrm>
            <a:off x="219075" y="1308100"/>
            <a:ext cx="11512550" cy="4868863"/>
          </a:xfrm>
        </p:spPr>
      </p:pic>
      <p:sp>
        <p:nvSpPr>
          <p:cNvPr id="29699" name="Text Box 4"/>
          <p:cNvSpPr txBox="1">
            <a:spLocks noChangeArrowheads="1"/>
          </p:cNvSpPr>
          <p:nvPr/>
        </p:nvSpPr>
        <p:spPr bwMode="auto">
          <a:xfrm>
            <a:off x="1550988" y="3392488"/>
            <a:ext cx="1497012" cy="1608137"/>
          </a:xfrm>
          <a:prstGeom prst="rect">
            <a:avLst/>
          </a:prstGeom>
          <a:noFill/>
          <a:ln w="9525">
            <a:noFill/>
            <a:miter lim="800000"/>
            <a:headEnd/>
            <a:tailEnd/>
          </a:ln>
        </p:spPr>
        <p:txBody>
          <a:bodyPr>
            <a:spAutoFit/>
          </a:bodyPr>
          <a:lstStyle/>
          <a:p>
            <a:pPr>
              <a:spcBef>
                <a:spcPct val="50000"/>
              </a:spcBef>
            </a:pPr>
            <a:r>
              <a:rPr lang="es-ES"/>
              <a:t>Hasta 20</a:t>
            </a:r>
          </a:p>
          <a:p>
            <a:pPr>
              <a:spcBef>
                <a:spcPct val="50000"/>
              </a:spcBef>
            </a:pPr>
            <a:r>
              <a:rPr lang="es-ES"/>
              <a:t>Veintes</a:t>
            </a:r>
          </a:p>
          <a:p>
            <a:pPr>
              <a:lnSpc>
                <a:spcPct val="50000"/>
              </a:lnSpc>
              <a:spcBef>
                <a:spcPct val="50000"/>
              </a:spcBef>
            </a:pPr>
            <a:r>
              <a:rPr lang="es-ES"/>
              <a:t>Treintas</a:t>
            </a:r>
          </a:p>
          <a:p>
            <a:pPr>
              <a:lnSpc>
                <a:spcPct val="50000"/>
              </a:lnSpc>
              <a:spcBef>
                <a:spcPct val="50000"/>
              </a:spcBef>
            </a:pPr>
            <a:r>
              <a:rPr lang="es-ES"/>
              <a:t>Cuarentas</a:t>
            </a:r>
          </a:p>
          <a:p>
            <a:pPr>
              <a:lnSpc>
                <a:spcPct val="50000"/>
              </a:lnSpc>
              <a:spcBef>
                <a:spcPct val="50000"/>
              </a:spcBef>
            </a:pPr>
            <a:r>
              <a:rPr lang="es-ES"/>
              <a:t>Cincuentas</a:t>
            </a:r>
          </a:p>
        </p:txBody>
      </p:sp>
      <p:sp>
        <p:nvSpPr>
          <p:cNvPr id="29700" name="Text Box 5"/>
          <p:cNvSpPr txBox="1">
            <a:spLocks noChangeArrowheads="1"/>
          </p:cNvSpPr>
          <p:nvPr/>
        </p:nvSpPr>
        <p:spPr bwMode="auto">
          <a:xfrm>
            <a:off x="4279900" y="5000625"/>
            <a:ext cx="3167063" cy="366713"/>
          </a:xfrm>
          <a:prstGeom prst="rect">
            <a:avLst/>
          </a:prstGeom>
          <a:noFill/>
          <a:ln w="9525">
            <a:noFill/>
            <a:miter lim="800000"/>
            <a:headEnd/>
            <a:tailEnd/>
          </a:ln>
        </p:spPr>
        <p:txBody>
          <a:bodyPr>
            <a:spAutoFit/>
          </a:bodyPr>
          <a:lstStyle/>
          <a:p>
            <a:pPr>
              <a:spcBef>
                <a:spcPct val="50000"/>
              </a:spcBef>
            </a:pPr>
            <a:r>
              <a:rPr lang="es-ES" b="1"/>
              <a:t>Edad media, 2039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p:txBody>
          <a:bodyPr/>
          <a:lstStyle/>
          <a:p>
            <a:pPr eaLnBrk="1" hangingPunct="1"/>
            <a:r>
              <a:rPr lang="en-ZA" b="1" smtClean="0"/>
              <a:t>Los contribuyentes aumentan </a:t>
            </a:r>
          </a:p>
        </p:txBody>
      </p:sp>
      <p:sp>
        <p:nvSpPr>
          <p:cNvPr id="30722" name="Content Placeholder 2"/>
          <p:cNvSpPr>
            <a:spLocks noGrp="1"/>
          </p:cNvSpPr>
          <p:nvPr>
            <p:ph idx="4294967295"/>
          </p:nvPr>
        </p:nvSpPr>
        <p:spPr/>
        <p:txBody>
          <a:bodyPr/>
          <a:lstStyle/>
          <a:p>
            <a:pPr eaLnBrk="1" hangingPunct="1"/>
            <a:r>
              <a:rPr lang="es-ES" sz="2000" b="1" smtClean="0"/>
              <a:t>Mientras en el resto del mundo la bolsa de las pensiones disminuye, en Sudáfrica se ha registrado un crecimiento fenomenal comparado con el resto del mundo.</a:t>
            </a:r>
          </a:p>
          <a:p>
            <a:pPr eaLnBrk="1" hangingPunct="1"/>
            <a:r>
              <a:rPr lang="es-ES" sz="2000" b="1" smtClean="0"/>
              <a:t>Un estudio del 2014  por Towers Watson Global Pension Asset Study (Estudio de Activos para Pensiones) que estudia las tendencias para la financiación de las pensiones señala que en Sudáfrica  creció  el 14%, el más alto del mundo, seguido por Australia (12%), Hong Kong (12%) y Reino Unido (11%). </a:t>
            </a:r>
          </a:p>
          <a:p>
            <a:pPr eaLnBrk="1" hangingPunct="1"/>
            <a:r>
              <a:rPr lang="es-ES" sz="2000" b="1" smtClean="0"/>
              <a:t>La media mundial  es del 6.5% en ese período. </a:t>
            </a:r>
          </a:p>
          <a:p>
            <a:pPr eaLnBrk="1" hangingPunct="1"/>
            <a:r>
              <a:rPr lang="es-ES" sz="2000" b="1" smtClean="0"/>
              <a:t>El GEPF está financiado al 100% (y más) sin tener que revisar la edad de jubilación.</a:t>
            </a:r>
          </a:p>
          <a:p>
            <a:pPr eaLnBrk="1" hangingPunct="1">
              <a:buFont typeface="Arial" charset="0"/>
              <a:buNone/>
            </a:pPr>
            <a:endParaRPr lang="es-ES" sz="1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
          <p:cNvPicPr>
            <a:picLocks noChangeAspect="1"/>
          </p:cNvPicPr>
          <p:nvPr/>
        </p:nvPicPr>
        <p:blipFill>
          <a:blip r:embed="rId2"/>
          <a:srcRect/>
          <a:stretch>
            <a:fillRect/>
          </a:stretch>
        </p:blipFill>
        <p:spPr bwMode="auto">
          <a:xfrm>
            <a:off x="457200" y="0"/>
            <a:ext cx="11356975" cy="6858000"/>
          </a:xfrm>
          <a:prstGeom prst="rect">
            <a:avLst/>
          </a:prstGeom>
          <a:noFill/>
          <a:ln w="9525">
            <a:noFill/>
            <a:miter lim="800000"/>
            <a:headEnd/>
            <a:tailEnd/>
          </a:ln>
        </p:spPr>
      </p:pic>
      <p:sp>
        <p:nvSpPr>
          <p:cNvPr id="31746" name="Text Box 3"/>
          <p:cNvSpPr txBox="1">
            <a:spLocks noChangeArrowheads="1"/>
          </p:cNvSpPr>
          <p:nvPr/>
        </p:nvSpPr>
        <p:spPr bwMode="auto">
          <a:xfrm>
            <a:off x="2478088" y="901700"/>
            <a:ext cx="9336087" cy="366713"/>
          </a:xfrm>
          <a:prstGeom prst="rect">
            <a:avLst/>
          </a:prstGeom>
          <a:noFill/>
          <a:ln w="9525">
            <a:noFill/>
            <a:miter lim="800000"/>
            <a:headEnd/>
            <a:tailEnd/>
          </a:ln>
        </p:spPr>
        <p:txBody>
          <a:bodyPr>
            <a:spAutoFit/>
          </a:bodyPr>
          <a:lstStyle/>
          <a:p>
            <a:pPr>
              <a:spcBef>
                <a:spcPct val="50000"/>
              </a:spcBef>
            </a:pPr>
            <a:r>
              <a:rPr lang="es-ES"/>
              <a:t>Figura 7: Activos totales para los fondos de pensiones por país (miles de millones de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p:txBody>
          <a:bodyPr/>
          <a:lstStyle/>
          <a:p>
            <a:pPr eaLnBrk="1" hangingPunct="1"/>
            <a:r>
              <a:rPr lang="en-ZA" b="1" smtClean="0"/>
              <a:t>Implementación “Twin Peaks”</a:t>
            </a:r>
          </a:p>
        </p:txBody>
      </p:sp>
      <p:sp>
        <p:nvSpPr>
          <p:cNvPr id="32770" name="Content Placeholder 2"/>
          <p:cNvSpPr>
            <a:spLocks noGrp="1"/>
          </p:cNvSpPr>
          <p:nvPr>
            <p:ph idx="4294967295"/>
          </p:nvPr>
        </p:nvSpPr>
        <p:spPr/>
        <p:txBody>
          <a:bodyPr/>
          <a:lstStyle/>
          <a:p>
            <a:pPr eaLnBrk="1" hangingPunct="1"/>
            <a:r>
              <a:rPr lang="es-ES" sz="2000" b="1" smtClean="0"/>
              <a:t>Desde el 1 Abril de 2018 el Acta de Regulación de Servicios Financieros que  implementa el sistema “Twin Peaks” en Sudáfrica es efectiva.</a:t>
            </a:r>
          </a:p>
          <a:p>
            <a:pPr eaLnBrk="1" hangingPunct="1"/>
            <a:r>
              <a:rPr lang="es-ES" sz="2000" b="1" smtClean="0"/>
              <a:t>El Banco de Reservas será responsable de la micro y la macro regulación y supervisión prudencial. La regulación asegura la seguridad de bancos, aseguradoras, conglomerados financieros.</a:t>
            </a:r>
          </a:p>
          <a:p>
            <a:pPr eaLnBrk="1" hangingPunct="1"/>
            <a:r>
              <a:rPr lang="es-ES" sz="2000" b="1" smtClean="0"/>
              <a:t>El nuevo regulador del mercado (anteriormente el </a:t>
            </a:r>
            <a:r>
              <a:rPr lang="es-ES" sz="2000" b="1" i="1" smtClean="0"/>
              <a:t>Financial Services Board</a:t>
            </a:r>
            <a:r>
              <a:rPr lang="es-ES" sz="2000" b="1" smtClean="0"/>
              <a:t>) vigilará los mercados y productos financieros</a:t>
            </a:r>
            <a:r>
              <a:rPr lang="en-ZA" sz="2000" b="1"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ZA" b="1" smtClean="0"/>
              <a:t>Una fuerza de trabajo cambiante en Africa? </a:t>
            </a:r>
          </a:p>
        </p:txBody>
      </p:sp>
      <p:sp>
        <p:nvSpPr>
          <p:cNvPr id="33794" name="Content Placeholder 2"/>
          <p:cNvSpPr>
            <a:spLocks noGrp="1"/>
          </p:cNvSpPr>
          <p:nvPr>
            <p:ph idx="1"/>
          </p:nvPr>
        </p:nvSpPr>
        <p:spPr/>
        <p:txBody>
          <a:bodyPr/>
          <a:lstStyle/>
          <a:p>
            <a:pPr eaLnBrk="1" hangingPunct="1"/>
            <a:r>
              <a:rPr lang="es-ES" sz="2400" b="1" smtClean="0"/>
              <a:t>Contrariamente a  lo que ocurre en Europa continental y otros puntos del mundo, la fuerza de trabajo envejece y la edad de jubilación se retrasa. En Africa el 60% de la población está bajo los 25.</a:t>
            </a:r>
          </a:p>
          <a:p>
            <a:pPr eaLnBrk="1" hangingPunct="1"/>
            <a:r>
              <a:rPr lang="es-ES" sz="2400" b="1" smtClean="0"/>
              <a:t>En un censo de 2016, el 27.3% de la población africana estaba entre 15 y 29 y años con el 41% bajo los 15 años.</a:t>
            </a:r>
          </a:p>
          <a:p>
            <a:pPr eaLnBrk="1" hangingPunct="1"/>
            <a:r>
              <a:rPr lang="es-ES" sz="2400" b="1" smtClean="0"/>
              <a:t>Para 2030 , de 8,6 mil millones de población global, el 40 % estará en África.</a:t>
            </a:r>
          </a:p>
          <a:p>
            <a:pPr eaLnBrk="1" hangingPunct="1"/>
            <a:r>
              <a:rPr lang="es-ES" sz="2400" b="1" smtClean="0"/>
              <a:t>Al revés que en el resto del mundo, la edad de jubilación no es escrutada ni incrementada en algunos casos pues la población no envejece como en el caso de muchos países.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idx="4294967295"/>
          </p:nvPr>
        </p:nvSpPr>
        <p:spPr/>
        <p:txBody>
          <a:bodyPr/>
          <a:lstStyle/>
          <a:p>
            <a:pPr eaLnBrk="1" hangingPunct="1"/>
            <a:endParaRPr lang="en-ZA" smtClean="0"/>
          </a:p>
        </p:txBody>
      </p:sp>
      <p:pic>
        <p:nvPicPr>
          <p:cNvPr id="15362" name="Content Placeholder 3"/>
          <p:cNvPicPr>
            <a:picLocks noGrp="1" noChangeAspect="1"/>
          </p:cNvPicPr>
          <p:nvPr>
            <p:ph idx="4294967295"/>
          </p:nvPr>
        </p:nvPicPr>
        <p:blipFill>
          <a:blip r:embed="rId2"/>
          <a:srcRect/>
          <a:stretch>
            <a:fillRect/>
          </a:stretch>
        </p:blipFill>
        <p:spPr>
          <a:xfrm>
            <a:off x="722313" y="365125"/>
            <a:ext cx="11091862" cy="61087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
          <p:cNvPicPr>
            <a:picLocks noChangeAspect="1"/>
          </p:cNvPicPr>
          <p:nvPr/>
        </p:nvPicPr>
        <p:blipFill>
          <a:blip r:embed="rId2"/>
          <a:srcRect/>
          <a:stretch>
            <a:fillRect/>
          </a:stretch>
        </p:blipFill>
        <p:spPr bwMode="auto">
          <a:xfrm>
            <a:off x="1106488" y="512763"/>
            <a:ext cx="9939337" cy="5427662"/>
          </a:xfrm>
          <a:prstGeom prst="rect">
            <a:avLst/>
          </a:prstGeom>
          <a:noFill/>
          <a:ln w="9525">
            <a:noFill/>
            <a:miter lim="800000"/>
            <a:headEnd/>
            <a:tailEnd/>
          </a:ln>
        </p:spPr>
      </p:pic>
      <p:sp>
        <p:nvSpPr>
          <p:cNvPr id="34818" name="Text Box 3"/>
          <p:cNvSpPr txBox="1">
            <a:spLocks noChangeArrowheads="1"/>
          </p:cNvSpPr>
          <p:nvPr/>
        </p:nvSpPr>
        <p:spPr bwMode="auto">
          <a:xfrm>
            <a:off x="1352550" y="911225"/>
            <a:ext cx="3392488" cy="641350"/>
          </a:xfrm>
          <a:prstGeom prst="rect">
            <a:avLst/>
          </a:prstGeom>
          <a:noFill/>
          <a:ln w="9525">
            <a:noFill/>
            <a:miter lim="800000"/>
            <a:headEnd/>
            <a:tailEnd/>
          </a:ln>
        </p:spPr>
        <p:txBody>
          <a:bodyPr>
            <a:spAutoFit/>
          </a:bodyPr>
          <a:lstStyle/>
          <a:p>
            <a:pPr>
              <a:spcBef>
                <a:spcPct val="50000"/>
              </a:spcBef>
            </a:pPr>
            <a:r>
              <a:rPr lang="es-ES"/>
              <a:t>MODELO PROPUESTO DOBLE PICO</a:t>
            </a:r>
          </a:p>
        </p:txBody>
      </p:sp>
      <p:sp>
        <p:nvSpPr>
          <p:cNvPr id="34819" name="Text Box 4"/>
          <p:cNvSpPr txBox="1">
            <a:spLocks noChangeArrowheads="1"/>
          </p:cNvSpPr>
          <p:nvPr/>
        </p:nvSpPr>
        <p:spPr bwMode="auto">
          <a:xfrm>
            <a:off x="5332413" y="2465388"/>
            <a:ext cx="3392487" cy="915987"/>
          </a:xfrm>
          <a:prstGeom prst="rect">
            <a:avLst/>
          </a:prstGeom>
          <a:noFill/>
          <a:ln w="9525">
            <a:noFill/>
            <a:miter lim="800000"/>
            <a:headEnd/>
            <a:tailEnd/>
          </a:ln>
        </p:spPr>
        <p:txBody>
          <a:bodyPr>
            <a:spAutoFit/>
          </a:bodyPr>
          <a:lstStyle/>
          <a:p>
            <a:pPr>
              <a:spcBef>
                <a:spcPct val="50000"/>
              </a:spcBef>
            </a:pPr>
            <a:r>
              <a:rPr lang="es-ES"/>
              <a:t>CONSEJO DE REGULADORES FINANCIEROS</a:t>
            </a:r>
          </a:p>
        </p:txBody>
      </p:sp>
      <p:sp>
        <p:nvSpPr>
          <p:cNvPr id="34820" name="Text Box 5"/>
          <p:cNvSpPr txBox="1">
            <a:spLocks noChangeArrowheads="1"/>
          </p:cNvSpPr>
          <p:nvPr/>
        </p:nvSpPr>
        <p:spPr bwMode="auto">
          <a:xfrm>
            <a:off x="1106488" y="3838575"/>
            <a:ext cx="3392487" cy="779463"/>
          </a:xfrm>
          <a:prstGeom prst="rect">
            <a:avLst/>
          </a:prstGeom>
          <a:noFill/>
          <a:ln w="9525">
            <a:noFill/>
            <a:miter lim="800000"/>
            <a:headEnd/>
            <a:tailEnd/>
          </a:ln>
        </p:spPr>
        <p:txBody>
          <a:bodyPr>
            <a:spAutoFit/>
          </a:bodyPr>
          <a:lstStyle/>
          <a:p>
            <a:pPr>
              <a:spcBef>
                <a:spcPct val="50000"/>
              </a:spcBef>
            </a:pPr>
            <a:r>
              <a:rPr lang="es-ES"/>
              <a:t>Banco de Reserva </a:t>
            </a:r>
          </a:p>
          <a:p>
            <a:pPr>
              <a:spcBef>
                <a:spcPct val="50000"/>
              </a:spcBef>
            </a:pPr>
            <a:r>
              <a:rPr lang="es-ES"/>
              <a:t>Sudafricano (SARB)</a:t>
            </a:r>
          </a:p>
        </p:txBody>
      </p:sp>
      <p:sp>
        <p:nvSpPr>
          <p:cNvPr id="34821" name="Text Box 6"/>
          <p:cNvSpPr txBox="1">
            <a:spLocks noChangeArrowheads="1"/>
          </p:cNvSpPr>
          <p:nvPr/>
        </p:nvSpPr>
        <p:spPr bwMode="auto">
          <a:xfrm>
            <a:off x="7653338" y="3838575"/>
            <a:ext cx="3392487" cy="366713"/>
          </a:xfrm>
          <a:prstGeom prst="rect">
            <a:avLst/>
          </a:prstGeom>
          <a:noFill/>
          <a:ln w="9525">
            <a:noFill/>
            <a:miter lim="800000"/>
            <a:headEnd/>
            <a:tailEnd/>
          </a:ln>
        </p:spPr>
        <p:txBody>
          <a:bodyPr>
            <a:spAutoFit/>
          </a:bodyPr>
          <a:lstStyle/>
          <a:p>
            <a:pPr>
              <a:spcBef>
                <a:spcPct val="50000"/>
              </a:spcBef>
            </a:pPr>
            <a:r>
              <a:rPr lang="es-ES"/>
              <a:t>Servicios Financieros (FSB)</a:t>
            </a:r>
          </a:p>
        </p:txBody>
      </p:sp>
      <p:sp>
        <p:nvSpPr>
          <p:cNvPr id="34822" name="Text Box 7"/>
          <p:cNvSpPr txBox="1">
            <a:spLocks noChangeArrowheads="1"/>
          </p:cNvSpPr>
          <p:nvPr/>
        </p:nvSpPr>
        <p:spPr bwMode="auto">
          <a:xfrm>
            <a:off x="8224838" y="4976813"/>
            <a:ext cx="3392487" cy="779462"/>
          </a:xfrm>
          <a:prstGeom prst="rect">
            <a:avLst/>
          </a:prstGeom>
          <a:noFill/>
          <a:ln w="9525">
            <a:noFill/>
            <a:miter lim="800000"/>
            <a:headEnd/>
            <a:tailEnd/>
          </a:ln>
        </p:spPr>
        <p:txBody>
          <a:bodyPr>
            <a:spAutoFit/>
          </a:bodyPr>
          <a:lstStyle/>
          <a:p>
            <a:pPr>
              <a:spcBef>
                <a:spcPct val="50000"/>
              </a:spcBef>
            </a:pPr>
            <a:r>
              <a:rPr lang="es-ES"/>
              <a:t>Adminstradores de fondos,</a:t>
            </a:r>
          </a:p>
          <a:p>
            <a:pPr>
              <a:spcBef>
                <a:spcPct val="50000"/>
              </a:spcBef>
            </a:pPr>
            <a:r>
              <a:rPr lang="es-ES"/>
              <a:t>de pensiones y mercados </a:t>
            </a:r>
          </a:p>
        </p:txBody>
      </p:sp>
      <p:sp>
        <p:nvSpPr>
          <p:cNvPr id="34823" name="Text Box 8"/>
          <p:cNvSpPr txBox="1">
            <a:spLocks noChangeArrowheads="1"/>
          </p:cNvSpPr>
          <p:nvPr/>
        </p:nvSpPr>
        <p:spPr bwMode="auto">
          <a:xfrm>
            <a:off x="1322388" y="5160963"/>
            <a:ext cx="3392487" cy="779462"/>
          </a:xfrm>
          <a:prstGeom prst="rect">
            <a:avLst/>
          </a:prstGeom>
          <a:noFill/>
          <a:ln w="9525">
            <a:noFill/>
            <a:miter lim="800000"/>
            <a:headEnd/>
            <a:tailEnd/>
          </a:ln>
        </p:spPr>
        <p:txBody>
          <a:bodyPr>
            <a:spAutoFit/>
          </a:bodyPr>
          <a:lstStyle/>
          <a:p>
            <a:pPr>
              <a:spcBef>
                <a:spcPct val="50000"/>
              </a:spcBef>
            </a:pPr>
            <a:r>
              <a:rPr lang="es-ES"/>
              <a:t>Bancos, aseguradores, </a:t>
            </a:r>
          </a:p>
          <a:p>
            <a:pPr>
              <a:spcBef>
                <a:spcPct val="50000"/>
              </a:spcBef>
            </a:pPr>
            <a:r>
              <a:rPr lang="es-ES"/>
              <a:t>Intermediarios financieros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838200" y="0"/>
            <a:ext cx="10515600" cy="1325563"/>
          </a:xfrm>
        </p:spPr>
        <p:txBody>
          <a:bodyPr/>
          <a:lstStyle/>
          <a:p>
            <a:pPr eaLnBrk="1" hangingPunct="1"/>
            <a:r>
              <a:rPr lang="en-ZA" sz="3200" b="1" smtClean="0"/>
              <a:t>Documentos Clave </a:t>
            </a:r>
          </a:p>
        </p:txBody>
      </p:sp>
      <p:sp>
        <p:nvSpPr>
          <p:cNvPr id="35842" name="Content Placeholder 2"/>
          <p:cNvSpPr>
            <a:spLocks noGrp="1"/>
          </p:cNvSpPr>
          <p:nvPr>
            <p:ph idx="1"/>
          </p:nvPr>
        </p:nvSpPr>
        <p:spPr>
          <a:xfrm>
            <a:off x="879475" y="1069975"/>
            <a:ext cx="10402888" cy="4846638"/>
          </a:xfrm>
        </p:spPr>
        <p:txBody>
          <a:bodyPr/>
          <a:lstStyle/>
          <a:p>
            <a:pPr marL="0" indent="0" algn="just" eaLnBrk="1" hangingPunct="1">
              <a:buFont typeface="Arial" charset="0"/>
              <a:buNone/>
            </a:pPr>
            <a:r>
              <a:rPr lang="es-ES" sz="2400" b="1" smtClean="0"/>
              <a:t>En 2012, el Gobierno hizo públicos una serie de documentos y discusiones clave para mejorar el retiro en Sudáfrica:</a:t>
            </a:r>
          </a:p>
          <a:p>
            <a:pPr marL="0" indent="0" algn="just" eaLnBrk="1" hangingPunct="1"/>
            <a:r>
              <a:rPr lang="es-ES" sz="2400" b="1" smtClean="0"/>
              <a:t>Fondos para el retiro </a:t>
            </a:r>
            <a:r>
              <a:rPr lang="es-ES" sz="2400" smtClean="0"/>
              <a:t>– Revisa los costes de los fondos de retiro y propone medidas para reducirlas. </a:t>
            </a:r>
          </a:p>
          <a:p>
            <a:pPr marL="0" indent="0" algn="just" eaLnBrk="1" hangingPunct="1"/>
            <a:r>
              <a:rPr lang="es-ES" sz="2400" b="1" smtClean="0"/>
              <a:t>Proveer pensiones de jubilación </a:t>
            </a:r>
            <a:r>
              <a:rPr lang="es-ES" sz="2400" smtClean="0"/>
              <a:t>– Revisa los mercados, para que sean estandard y fácilmente accesibles al público. </a:t>
            </a:r>
          </a:p>
          <a:p>
            <a:pPr marL="0" indent="0" algn="just" eaLnBrk="1" hangingPunct="1"/>
            <a:r>
              <a:rPr lang="es-ES" sz="2400" b="1" smtClean="0"/>
              <a:t>Preservación, portabilidad y acceso a fondos de retiro </a:t>
            </a:r>
            <a:r>
              <a:rPr lang="es-ES" sz="2400" smtClean="0"/>
              <a:t>– Da consideración a los cambios de trabajo, etc. </a:t>
            </a:r>
          </a:p>
          <a:p>
            <a:pPr marL="0" indent="0" algn="just" eaLnBrk="1" hangingPunct="1"/>
            <a:r>
              <a:rPr lang="es-ES" sz="2400" b="1" smtClean="0"/>
              <a:t>Ahorros e incentivos fiscales </a:t>
            </a:r>
            <a:r>
              <a:rPr lang="es-ES" sz="2400" smtClean="0"/>
              <a:t>– Discute como los ahorros de corto a medio plazo pueden ser mejorados, y la excesiva dependencia en crédito reducida, mediante ahorros individuales (con impuestos reducidos) y fondos de inversión. También discute el diseño de incentivos para animar a ahorrar en hogares con ingresos bajos. </a:t>
            </a:r>
          </a:p>
          <a:p>
            <a:pPr marL="0" indent="0" algn="just" eaLnBrk="1" hangingPunct="1"/>
            <a:r>
              <a:rPr lang="es-ES" sz="2400" b="1" smtClean="0"/>
              <a:t>Modelo de contribución al retiro Uniforme </a:t>
            </a:r>
            <a:r>
              <a:rPr lang="es-ES" sz="2400" smtClean="0"/>
              <a:t>– Propone armonizar el tratamiento de los impuestos para contribuciones a fondos de pensiones para simplificar.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ZA" sz="3200" b="1" smtClean="0"/>
              <a:t>Resumen de la Reforma Sudafricana para la Jubilación</a:t>
            </a:r>
          </a:p>
        </p:txBody>
      </p:sp>
      <p:sp>
        <p:nvSpPr>
          <p:cNvPr id="36866" name="Content Placeholder 2"/>
          <p:cNvSpPr>
            <a:spLocks noGrp="1"/>
          </p:cNvSpPr>
          <p:nvPr>
            <p:ph idx="1"/>
          </p:nvPr>
        </p:nvSpPr>
        <p:spPr>
          <a:xfrm>
            <a:off x="819150" y="2079625"/>
            <a:ext cx="10553700" cy="3911600"/>
          </a:xfrm>
        </p:spPr>
        <p:txBody>
          <a:bodyPr/>
          <a:lstStyle/>
          <a:p>
            <a:pPr eaLnBrk="1" hangingPunct="1">
              <a:lnSpc>
                <a:spcPct val="70000"/>
              </a:lnSpc>
            </a:pPr>
            <a:endParaRPr lang="en-ZA" sz="2600" smtClean="0"/>
          </a:p>
          <a:p>
            <a:pPr eaLnBrk="1" hangingPunct="1">
              <a:lnSpc>
                <a:spcPct val="70000"/>
              </a:lnSpc>
              <a:buFont typeface="Arial" charset="0"/>
              <a:buNone/>
            </a:pPr>
            <a:r>
              <a:rPr lang="es-ES" sz="2400" b="1" smtClean="0"/>
              <a:t>La reforma del retiro en Sudáfrica es un proceso en el cual el gobierno, intenta: </a:t>
            </a:r>
          </a:p>
          <a:p>
            <a:pPr lvl="1" eaLnBrk="1" hangingPunct="1">
              <a:lnSpc>
                <a:spcPct val="70000"/>
              </a:lnSpc>
              <a:buFont typeface="Wingdings" pitchFamily="2" charset="2"/>
              <a:buChar char="Ø"/>
            </a:pPr>
            <a:r>
              <a:rPr lang="es-ES" b="1" smtClean="0"/>
              <a:t>Animar a los empleados a  ahorrar para su jubilación y asegurar que se retirarán confortablemente. </a:t>
            </a:r>
          </a:p>
          <a:p>
            <a:pPr lvl="1" eaLnBrk="1" hangingPunct="1">
              <a:lnSpc>
                <a:spcPct val="70000"/>
              </a:lnSpc>
              <a:buFont typeface="Wingdings" pitchFamily="2" charset="2"/>
              <a:buChar char="Ø"/>
            </a:pPr>
            <a:r>
              <a:rPr lang="es-ES" b="1" smtClean="0"/>
              <a:t>Animar a los empleadores a proveer fondos para el retiro para sus empleados como parte del contrato. </a:t>
            </a:r>
          </a:p>
          <a:p>
            <a:pPr lvl="1" eaLnBrk="1" hangingPunct="1">
              <a:lnSpc>
                <a:spcPct val="70000"/>
              </a:lnSpc>
              <a:buFont typeface="Wingdings" pitchFamily="2" charset="2"/>
              <a:buChar char="Ø"/>
            </a:pPr>
            <a:r>
              <a:rPr lang="es-ES" b="1" smtClean="0"/>
              <a:t>Asegurar que los empleados reciben un buen valor por el dinero para su  jubilación, y que sus ahorros están prudentemente manejados y ellos bien informados. </a:t>
            </a:r>
          </a:p>
          <a:p>
            <a:pPr lvl="1" eaLnBrk="1" hangingPunct="1">
              <a:lnSpc>
                <a:spcPct val="70000"/>
              </a:lnSpc>
              <a:buFont typeface="Wingdings" pitchFamily="2" charset="2"/>
              <a:buChar char="Ø"/>
            </a:pPr>
            <a:r>
              <a:rPr lang="es-ES" b="1" smtClean="0"/>
              <a:t>Mejorar standards de los fondos de jubilación, y la protección de los miembros. </a:t>
            </a:r>
          </a:p>
          <a:p>
            <a:pPr eaLnBrk="1" hangingPunct="1">
              <a:lnSpc>
                <a:spcPct val="70000"/>
              </a:lnSpc>
            </a:pPr>
            <a:endParaRPr lang="es-ES" sz="2600" smtClean="0"/>
          </a:p>
          <a:p>
            <a:pPr eaLnBrk="1" hangingPunct="1">
              <a:lnSpc>
                <a:spcPct val="70000"/>
              </a:lnSpc>
            </a:pPr>
            <a:endParaRPr lang="es-ES" sz="26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ZA" sz="3200" b="1" smtClean="0"/>
              <a:t>Leyes de Servicios Financieros ( Financial Services Laws General Amendment Act, No 45 of 2013)</a:t>
            </a:r>
          </a:p>
        </p:txBody>
      </p:sp>
      <p:sp>
        <p:nvSpPr>
          <p:cNvPr id="37890" name="Content Placeholder 2"/>
          <p:cNvSpPr>
            <a:spLocks noGrp="1"/>
          </p:cNvSpPr>
          <p:nvPr>
            <p:ph idx="1"/>
          </p:nvPr>
        </p:nvSpPr>
        <p:spPr>
          <a:xfrm>
            <a:off x="762000" y="2054225"/>
            <a:ext cx="10629900" cy="3319463"/>
          </a:xfrm>
        </p:spPr>
        <p:txBody>
          <a:bodyPr/>
          <a:lstStyle/>
          <a:p>
            <a:pPr marL="0" indent="0" eaLnBrk="1" hangingPunct="1">
              <a:buFont typeface="Arial" charset="0"/>
              <a:buNone/>
            </a:pPr>
            <a:endParaRPr lang="en-ZA" sz="2600" smtClean="0"/>
          </a:p>
          <a:p>
            <a:pPr marL="0" indent="0" algn="just" eaLnBrk="1" hangingPunct="1"/>
            <a:r>
              <a:rPr lang="es-ES" sz="2200" b="1" smtClean="0"/>
              <a:t>Algunos aspectos críticos de las reformas tomaron efecto en 2013 (por ejemplo, mejorando el control mediante el Financial Services Laws General Amendment Act, No 45 de 2013), Marzo 2014 (el incremento en la cantidad fija libre de impuestos) y en Marzo 2015, la ecualización del tratamiento de la tasa de contribución en los fondos de retiro o jubilación (i.e. pensión, anualidades de jubilación y fondos de provisión) será efectiva. </a:t>
            </a:r>
          </a:p>
          <a:p>
            <a:pPr marL="0" indent="0" algn="just" eaLnBrk="1" hangingPunct="1"/>
            <a:r>
              <a:rPr lang="es-ES" sz="2200" b="1" smtClean="0"/>
              <a:t>Las reformas en fondos de provisión están contenidas en la “Taxation Laws Amendment Act No. 31” de 2013 y deberían haber sido efectivas el 1 Marzo 2016 en su totalidad.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1514475" y="854075"/>
            <a:ext cx="9601200" cy="1303338"/>
          </a:xfrm>
        </p:spPr>
        <p:txBody>
          <a:bodyPr/>
          <a:lstStyle/>
          <a:p>
            <a:pPr eaLnBrk="1" hangingPunct="1"/>
            <a:r>
              <a:rPr lang="en-ZA" sz="3200" b="1" smtClean="0"/>
              <a:t>Leyes de Servicios Financieros (Financial Services Laws General Amendment Act, No 45 of 2013 cont…)</a:t>
            </a:r>
            <a:endParaRPr lang="en-ZA" sz="3200" smtClean="0"/>
          </a:p>
        </p:txBody>
      </p:sp>
      <p:sp>
        <p:nvSpPr>
          <p:cNvPr id="38914" name="Content Placeholder 2"/>
          <p:cNvSpPr>
            <a:spLocks noGrp="1"/>
          </p:cNvSpPr>
          <p:nvPr>
            <p:ph idx="1"/>
          </p:nvPr>
        </p:nvSpPr>
        <p:spPr>
          <a:xfrm>
            <a:off x="914400" y="2557463"/>
            <a:ext cx="10477500" cy="3317875"/>
          </a:xfrm>
        </p:spPr>
        <p:txBody>
          <a:bodyPr/>
          <a:lstStyle/>
          <a:p>
            <a:pPr algn="just" eaLnBrk="1" hangingPunct="1"/>
            <a:r>
              <a:rPr lang="es-ES" sz="2400" b="1" smtClean="0"/>
              <a:t>Se prevé que se animará a los trabajadores a ahorrar (más) en los fondos de jubilación, para evitar la excesiva dependencia en los familiares y el Gobierno. </a:t>
            </a:r>
          </a:p>
          <a:p>
            <a:pPr algn="just" eaLnBrk="1" hangingPunct="1"/>
            <a:r>
              <a:rPr lang="es-ES" sz="2400" b="1" smtClean="0"/>
              <a:t>Los miembros se podrán deducir impuestos, lo cual se reflejará en su salario. </a:t>
            </a:r>
          </a:p>
          <a:p>
            <a:pPr algn="just" eaLnBrk="1" hangingPunct="1"/>
            <a:r>
              <a:rPr lang="es-ES" sz="2400" b="1" smtClean="0"/>
              <a:t>El acta de  2013 asegura que los tesoreros de los fondos manejaran los fondos diligentemente, y los empleadores no serán personalmente demandables por no transferir las contribuiones al fondo de pensiones.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ZA" sz="3200" b="1" smtClean="0"/>
              <a:t>“Alineación” de Pensiones y Fondos de Provisión  </a:t>
            </a:r>
          </a:p>
        </p:txBody>
      </p:sp>
      <p:sp>
        <p:nvSpPr>
          <p:cNvPr id="39938" name="Content Placeholder 2"/>
          <p:cNvSpPr>
            <a:spLocks noGrp="1"/>
          </p:cNvSpPr>
          <p:nvPr>
            <p:ph idx="1"/>
          </p:nvPr>
        </p:nvSpPr>
        <p:spPr>
          <a:xfrm>
            <a:off x="1057275" y="1954213"/>
            <a:ext cx="10496550" cy="3317875"/>
          </a:xfrm>
        </p:spPr>
        <p:txBody>
          <a:bodyPr/>
          <a:lstStyle/>
          <a:p>
            <a:pPr algn="just" eaLnBrk="1" hangingPunct="1"/>
            <a:r>
              <a:rPr lang="en-ZA" sz="2400" b="1" smtClean="0"/>
              <a:t> </a:t>
            </a:r>
            <a:r>
              <a:rPr lang="es-ES" sz="2400" b="1" smtClean="0"/>
              <a:t>El Gobierno está alineando los beneficios de los fondos de provisión al resto de fondos para pensiones. </a:t>
            </a:r>
          </a:p>
          <a:p>
            <a:pPr algn="just" eaLnBrk="1" hangingPunct="1"/>
            <a:r>
              <a:rPr lang="es-ES" sz="2400" b="1" smtClean="0"/>
              <a:t>Esto significa que los miembros de un fondo deben convertir al menos dos tercios de sus fondos de retiro en una anualidad o pensión cuando llegue la jubilación, en lugar de una gran suma puntual de dinero. </a:t>
            </a:r>
          </a:p>
          <a:p>
            <a:pPr algn="just" eaLnBrk="1" hangingPunct="1"/>
            <a:r>
              <a:rPr lang="es-ES" sz="2400" b="1" smtClean="0"/>
              <a:t>Además, a los miembros de los fondos de provisión se aplicará la misma tasa de deducción que al resto, permitiendo que cobren una cantidad ligeramente superior de salario mensual.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ZA" sz="3200" b="1" smtClean="0"/>
              <a:t>“Alineación” de Pensiones y Fondos de Provisión (2)</a:t>
            </a:r>
          </a:p>
        </p:txBody>
      </p:sp>
      <p:sp>
        <p:nvSpPr>
          <p:cNvPr id="40962" name="Content Placeholder 2"/>
          <p:cNvSpPr>
            <a:spLocks noGrp="1"/>
          </p:cNvSpPr>
          <p:nvPr>
            <p:ph idx="1"/>
          </p:nvPr>
        </p:nvSpPr>
        <p:spPr>
          <a:xfrm>
            <a:off x="876300" y="2557463"/>
            <a:ext cx="10487025" cy="3317875"/>
          </a:xfrm>
        </p:spPr>
        <p:txBody>
          <a:bodyPr/>
          <a:lstStyle/>
          <a:p>
            <a:pPr algn="just" eaLnBrk="1" hangingPunct="1"/>
            <a:r>
              <a:rPr lang="es-ES" sz="2400" b="1" smtClean="0"/>
              <a:t>El gobierno indicó que, el efecto de la “alineación” entre fondos de provisión y pensiones tardarán en tener un impacto en los miembros, y no afectarán los fondos de provisión de los miembros que están cerca de su jubilación. </a:t>
            </a:r>
          </a:p>
          <a:p>
            <a:pPr algn="just" eaLnBrk="1" hangingPunct="1"/>
            <a:r>
              <a:rPr lang="es-ES" sz="2400" b="1" smtClean="0"/>
              <a:t>Todos los miembros del fondo de provisión todavía serán capaces de retirar los ahorros acumulados hasta el 1 Marzo de 2015 como una cantidad entera al empezar su jubilación.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ZA" sz="3200" b="1" smtClean="0"/>
              <a:t>Aplicable sólo a Nuevos Contribuyentes </a:t>
            </a:r>
          </a:p>
        </p:txBody>
      </p:sp>
      <p:sp>
        <p:nvSpPr>
          <p:cNvPr id="41986" name="Content Placeholder 2"/>
          <p:cNvSpPr>
            <a:spLocks noGrp="1"/>
          </p:cNvSpPr>
          <p:nvPr>
            <p:ph idx="1"/>
          </p:nvPr>
        </p:nvSpPr>
        <p:spPr>
          <a:xfrm>
            <a:off x="742950" y="1590675"/>
            <a:ext cx="10677525" cy="4284663"/>
          </a:xfrm>
        </p:spPr>
        <p:txBody>
          <a:bodyPr/>
          <a:lstStyle/>
          <a:p>
            <a:pPr algn="just" eaLnBrk="1" hangingPunct="1"/>
            <a:r>
              <a:rPr lang="es-ES" sz="2400" b="1" smtClean="0"/>
              <a:t>La conversión de una parte del dinero para el retiro en pensiones  se aplicará sólo a nuevas contribuciones de aquellos menores de 55 cuando las normas entren en efecto. </a:t>
            </a:r>
          </a:p>
          <a:p>
            <a:pPr algn="just" eaLnBrk="1" hangingPunct="1"/>
            <a:r>
              <a:rPr lang="es-ES" sz="2400" b="1" smtClean="0"/>
              <a:t>Esto significa que los miembros de 55 años o mayores el 1 de Marzo 2015, cuando las nuevas reglas entraron en efecto, no serán afectados. Serán pues capaces hasta de realizar (nuevas) contribuciones después de las nuevas reglas para tener líquido en el retiro. </a:t>
            </a:r>
          </a:p>
          <a:p>
            <a:pPr algn="just" eaLnBrk="1" hangingPunct="1"/>
            <a:r>
              <a:rPr lang="es-ES" sz="2400" b="1" smtClean="0"/>
              <a:t>Además, a los menores de 55 el 1 Marzo 2015, no se les pedirá nuevas contribuciones si el total de las nuevas contribuciones es menor que R150 000 (“regla de minimis”) cuando lleguen al retiro. Independientemente de la edad, lo que un miembro haya acumulado hasta el 1 Marzo de 2015, será disponible como una cantidad líquida (“cash”) en el retiro (“protection of vested rights”). </a:t>
            </a:r>
          </a:p>
          <a:p>
            <a:pPr algn="just" eaLnBrk="1" hangingPunct="1"/>
            <a:endParaRPr lang="es-ES" sz="2400"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ZA" sz="3200" b="1" smtClean="0"/>
              <a:t>La Pensión del Gobierno para los Empleados (GEPF)</a:t>
            </a:r>
          </a:p>
        </p:txBody>
      </p:sp>
      <p:sp>
        <p:nvSpPr>
          <p:cNvPr id="43010" name="Content Placeholder 2"/>
          <p:cNvSpPr>
            <a:spLocks noGrp="1"/>
          </p:cNvSpPr>
          <p:nvPr>
            <p:ph idx="1"/>
          </p:nvPr>
        </p:nvSpPr>
        <p:spPr>
          <a:xfrm>
            <a:off x="800100" y="1690688"/>
            <a:ext cx="10601325" cy="4184650"/>
          </a:xfrm>
        </p:spPr>
        <p:txBody>
          <a:bodyPr/>
          <a:lstStyle/>
          <a:p>
            <a:pPr algn="just" eaLnBrk="1" hangingPunct="1"/>
            <a:r>
              <a:rPr lang="es-ES" sz="2400" b="1" smtClean="0"/>
              <a:t>La GEPF es una pensión; los fondos de provisión afectan a miembros del GEPF. </a:t>
            </a:r>
          </a:p>
          <a:p>
            <a:pPr algn="just" eaLnBrk="1" hangingPunct="1"/>
            <a:r>
              <a:rPr lang="es-ES" sz="2400" b="1" smtClean="0"/>
              <a:t>De todas formas, los miembros de la GEPF también pueden contribuir a otros fondos. </a:t>
            </a:r>
          </a:p>
          <a:p>
            <a:pPr algn="just" eaLnBrk="1" hangingPunct="1"/>
            <a:r>
              <a:rPr lang="es-ES" sz="2400" b="1" smtClean="0"/>
              <a:t>Además del hecho que la GEPF  está aislada de esas reformas por haber “anualizado” las provisiones, y también ha existido una significante cantidad de retiradas de empleados preocupados.</a:t>
            </a:r>
          </a:p>
          <a:p>
            <a:pPr algn="just" eaLnBrk="1" hangingPunct="1"/>
            <a:r>
              <a:rPr lang="es-ES" sz="2400" b="1" smtClean="0"/>
              <a:t>Se basó en un rumor infundado que se expandió a nivel nacional sobre el pago de las pensiones GEPF. </a:t>
            </a:r>
          </a:p>
          <a:p>
            <a:pPr algn="just" eaLnBrk="1" hangingPunct="1"/>
            <a:r>
              <a:rPr lang="es-ES" sz="2400" b="1" smtClean="0"/>
              <a:t>El  GEPF aseguró a sus miembros y pensionistas que el GEPF continuará pagando todos los beneficios a los miembros que lo abandonen, de acuerdo con las normas.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ZA" sz="3200" b="1" smtClean="0"/>
              <a:t>Preservación </a:t>
            </a:r>
          </a:p>
        </p:txBody>
      </p:sp>
      <p:sp>
        <p:nvSpPr>
          <p:cNvPr id="44034" name="Content Placeholder 2"/>
          <p:cNvSpPr>
            <a:spLocks noGrp="1"/>
          </p:cNvSpPr>
          <p:nvPr>
            <p:ph idx="1"/>
          </p:nvPr>
        </p:nvSpPr>
        <p:spPr>
          <a:xfrm>
            <a:off x="838200" y="2557463"/>
            <a:ext cx="10572750" cy="3317875"/>
          </a:xfrm>
        </p:spPr>
        <p:txBody>
          <a:bodyPr/>
          <a:lstStyle/>
          <a:p>
            <a:pPr algn="just" eaLnBrk="1" hangingPunct="1"/>
            <a:r>
              <a:rPr lang="es-ES" sz="2400" b="1" smtClean="0">
                <a:latin typeface="Calibri Light" pitchFamily="34" charset="0"/>
              </a:rPr>
              <a:t>El Gobierno propone la “preservación” parcial de los nuevos contribuyentes en la nueva legislación.</a:t>
            </a:r>
          </a:p>
          <a:p>
            <a:pPr algn="just" eaLnBrk="1" hangingPunct="1"/>
            <a:r>
              <a:rPr lang="es-ES" sz="2400" b="1" smtClean="0">
                <a:latin typeface="Calibri Light" pitchFamily="34" charset="0"/>
              </a:rPr>
              <a:t>Retiradas Limitadas serán aceptadas y los ahorros acumulados en la fecha de la implementación de la legislación no se verán afectados. </a:t>
            </a:r>
          </a:p>
          <a:p>
            <a:pPr algn="just" eaLnBrk="1" hangingPunct="1"/>
            <a:r>
              <a:rPr lang="es-ES" sz="2400" b="1" smtClean="0">
                <a:latin typeface="Calibri Light" pitchFamily="34" charset="0"/>
              </a:rPr>
              <a:t>Se tiende a cambiar de trabajo cierto número de veces en la vida laboral. Cada vez que alguien cambia de trabajo, capitalizan sus ahorros acumulados para la jubilación, por lo tanto con insuficientes beneficios de retiro. Capitalizando antes del retiro también erosiona prematuramente la seguridad económica en la vejez.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a:xfrm>
            <a:off x="838200" y="365125"/>
            <a:ext cx="10515600" cy="1952625"/>
          </a:xfrm>
        </p:spPr>
        <p:txBody>
          <a:bodyPr/>
          <a:lstStyle/>
          <a:p>
            <a:pPr eaLnBrk="1" hangingPunct="1"/>
            <a:r>
              <a:rPr lang="en-ZA" sz="4000" smtClean="0"/>
              <a:t>Police and Prison Civil Rights Union (POPCRU)</a:t>
            </a:r>
            <a:br>
              <a:rPr lang="en-ZA" sz="4000" smtClean="0"/>
            </a:br>
            <a:r>
              <a:rPr lang="en-ZA" sz="2000" smtClean="0"/>
              <a:t>(Policía y Prisión, Unión de Derechos Civiles)</a:t>
            </a:r>
            <a:br>
              <a:rPr lang="en-ZA" sz="2000" smtClean="0"/>
            </a:br>
            <a:r>
              <a:rPr lang="en-ZA" sz="4000" smtClean="0"/>
              <a:t>Republic of South Africa </a:t>
            </a:r>
            <a:r>
              <a:rPr lang="en-ZA" sz="2000" smtClean="0"/>
              <a:t>(Sudáfrica)</a:t>
            </a:r>
            <a:br>
              <a:rPr lang="en-ZA" sz="2000" smtClean="0"/>
            </a:br>
            <a:r>
              <a:rPr lang="en-ZA" sz="4000" smtClean="0"/>
              <a:t>Input to 2</a:t>
            </a:r>
            <a:r>
              <a:rPr lang="en-ZA" sz="4000" baseline="30000" smtClean="0"/>
              <a:t>nd</a:t>
            </a:r>
            <a:r>
              <a:rPr lang="en-ZA" sz="4000" smtClean="0"/>
              <a:t> Congress of Tui for Pensioners</a:t>
            </a:r>
            <a:br>
              <a:rPr lang="en-ZA" sz="4000" smtClean="0"/>
            </a:br>
            <a:r>
              <a:rPr lang="en-ZA" sz="4000" smtClean="0"/>
              <a:t>23 February 2019</a:t>
            </a:r>
            <a:br>
              <a:rPr lang="en-ZA" sz="4000" smtClean="0"/>
            </a:br>
            <a:r>
              <a:rPr lang="en-ZA" sz="4000" smtClean="0"/>
              <a:t>(</a:t>
            </a:r>
            <a:r>
              <a:rPr lang="en-ZA" sz="2000" smtClean="0"/>
              <a:t>Input para el 2º Congreso de la Pensionistas   23 Feb 2019</a:t>
            </a:r>
            <a:r>
              <a:rPr lang="en-ZA" sz="4000" smtClean="0"/>
              <a:t>)</a:t>
            </a:r>
          </a:p>
        </p:txBody>
      </p:sp>
      <p:sp>
        <p:nvSpPr>
          <p:cNvPr id="16386" name="Content Placeholder 2"/>
          <p:cNvSpPr>
            <a:spLocks noGrp="1"/>
          </p:cNvSpPr>
          <p:nvPr>
            <p:ph idx="4294967295"/>
          </p:nvPr>
        </p:nvSpPr>
        <p:spPr>
          <a:xfrm>
            <a:off x="838200" y="2101850"/>
            <a:ext cx="10515600" cy="4351338"/>
          </a:xfrm>
        </p:spPr>
        <p:txBody>
          <a:bodyPr/>
          <a:lstStyle/>
          <a:p>
            <a:pPr eaLnBrk="1" hangingPunct="1"/>
            <a:endParaRPr lang="en-ZA" smtClean="0"/>
          </a:p>
        </p:txBody>
      </p:sp>
      <p:pic>
        <p:nvPicPr>
          <p:cNvPr id="16387" name="Picture 1"/>
          <p:cNvPicPr>
            <a:picLocks noChangeAspect="1" noChangeArrowheads="1"/>
          </p:cNvPicPr>
          <p:nvPr/>
        </p:nvPicPr>
        <p:blipFill>
          <a:blip r:embed="rId2"/>
          <a:srcRect/>
          <a:stretch>
            <a:fillRect/>
          </a:stretch>
        </p:blipFill>
        <p:spPr bwMode="auto">
          <a:xfrm>
            <a:off x="3041650" y="2919413"/>
            <a:ext cx="5092700" cy="372110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ZA" sz="3200" b="1" smtClean="0"/>
              <a:t>Legislative Paso of the Taxation Laws Amendment Act</a:t>
            </a:r>
          </a:p>
        </p:txBody>
      </p:sp>
      <p:sp>
        <p:nvSpPr>
          <p:cNvPr id="45058" name="Content Placeholder 2"/>
          <p:cNvSpPr>
            <a:spLocks noGrp="1"/>
          </p:cNvSpPr>
          <p:nvPr>
            <p:ph idx="1"/>
          </p:nvPr>
        </p:nvSpPr>
        <p:spPr>
          <a:xfrm>
            <a:off x="857250" y="1573213"/>
            <a:ext cx="10515600" cy="4302125"/>
          </a:xfrm>
        </p:spPr>
        <p:txBody>
          <a:bodyPr/>
          <a:lstStyle/>
          <a:p>
            <a:pPr algn="just" eaLnBrk="1" hangingPunct="1"/>
            <a:r>
              <a:rPr lang="es-ES" sz="2400" b="1" smtClean="0"/>
              <a:t>La ley se presentó a finales de Octubre 2015 en el parlamento.</a:t>
            </a:r>
          </a:p>
          <a:p>
            <a:pPr algn="just" eaLnBrk="1" hangingPunct="1"/>
            <a:r>
              <a:rPr lang="es-ES" sz="2400" b="1" smtClean="0"/>
              <a:t>El Parlamento aprobó la ley a principios de Diciembre 2015.</a:t>
            </a:r>
          </a:p>
          <a:p>
            <a:pPr algn="just" eaLnBrk="1" hangingPunct="1"/>
            <a:r>
              <a:rPr lang="es-ES" sz="2400" b="1" smtClean="0"/>
              <a:t>La Ley de Decretos de Tasación (Taxation Laws Amendment Act) se  publicó en la Government Gazette 39588 y  entró en efecto el 8 enero 2016.</a:t>
            </a:r>
          </a:p>
          <a:p>
            <a:pPr algn="just" eaLnBrk="1" hangingPunct="1"/>
            <a:r>
              <a:rPr lang="es-ES" sz="2400" b="1" smtClean="0"/>
              <a:t>El Ministro de Finanzas decretó el 24 de febrero de 2016 que la Revisión de la Ley de  “</a:t>
            </a:r>
            <a:r>
              <a:rPr lang="es-ES" sz="2400" b="1" i="1" smtClean="0"/>
              <a:t>Revenue Laws Amendment Bill 2016</a:t>
            </a:r>
            <a:r>
              <a:rPr lang="es-ES" sz="2400" b="1" smtClean="0"/>
              <a:t>” da efecto a la decisión del Cabinete de posponer la anualización dos años y se presentó en  el parlamento.</a:t>
            </a:r>
          </a:p>
          <a:p>
            <a:pPr algn="just" eaLnBrk="1" hangingPunct="1"/>
            <a:r>
              <a:rPr lang="es-ES" sz="2400" b="1" smtClean="0"/>
              <a:t>El Presidente firmó la Ley “</a:t>
            </a:r>
            <a:r>
              <a:rPr lang="es-ES" sz="2400" b="1" i="1" smtClean="0"/>
              <a:t>Revenue Laws Amendment Act</a:t>
            </a:r>
            <a:r>
              <a:rPr lang="es-ES" sz="2400" b="1" smtClean="0"/>
              <a:t>” el 24 Mayo 2016  para posponer la anualización de los fondos de provisión.</a:t>
            </a:r>
          </a:p>
          <a:p>
            <a:pPr algn="just" eaLnBrk="1" hangingPunct="1"/>
            <a:endParaRPr lang="es-ES" sz="1800" b="1" smtClean="0"/>
          </a:p>
          <a:p>
            <a:pPr algn="just" eaLnBrk="1" hangingPunct="1"/>
            <a:endParaRPr lang="es-ES" sz="1800" b="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ZA" sz="3200" b="1" smtClean="0"/>
              <a:t>Argumentos contra</a:t>
            </a:r>
          </a:p>
        </p:txBody>
      </p:sp>
      <p:sp>
        <p:nvSpPr>
          <p:cNvPr id="46082" name="Content Placeholder 2"/>
          <p:cNvSpPr>
            <a:spLocks noGrp="1"/>
          </p:cNvSpPr>
          <p:nvPr>
            <p:ph idx="1"/>
          </p:nvPr>
        </p:nvSpPr>
        <p:spPr>
          <a:xfrm>
            <a:off x="790575" y="1619250"/>
            <a:ext cx="10648950" cy="4256088"/>
          </a:xfrm>
        </p:spPr>
        <p:txBody>
          <a:bodyPr/>
          <a:lstStyle/>
          <a:p>
            <a:pPr algn="just" eaLnBrk="1" hangingPunct="1"/>
            <a:r>
              <a:rPr lang="es-ES" sz="2400" b="1" smtClean="0"/>
              <a:t>El Congreso de Uniones de Sindicatos de Sudáfrica (COSATU) que es la mayor Federación de sindicatos en Sudáfrica argumentó que la preservación no se puede implementar fuera de una reforma comprensiva de la Seguridad Social.</a:t>
            </a:r>
          </a:p>
          <a:p>
            <a:pPr algn="just" eaLnBrk="1" hangingPunct="1"/>
            <a:r>
              <a:rPr lang="es-ES" sz="2400" b="1" smtClean="0"/>
              <a:t>Debe haber acuerdo con la NEDLAC, Consejo del Trabajo y Desarrollo Económico Nacional ( National Economic Development and Labour Council).</a:t>
            </a:r>
          </a:p>
          <a:p>
            <a:pPr algn="just" eaLnBrk="1" hangingPunct="1"/>
            <a:r>
              <a:rPr lang="es-ES" sz="2400" b="1" smtClean="0"/>
              <a:t>COSATU rechazó la faceta de “preservación” de la Ley y dejó claro que no se puede realizar sin consultar a los trabajadores. </a:t>
            </a:r>
          </a:p>
          <a:p>
            <a:pPr algn="just" eaLnBrk="1" hangingPunct="1"/>
            <a:endParaRPr lang="es-ES" sz="1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s-ES" sz="3200" b="1" smtClean="0"/>
              <a:t>Empleados temerosos retiran fondos prematuramente</a:t>
            </a:r>
          </a:p>
        </p:txBody>
      </p:sp>
      <p:sp>
        <p:nvSpPr>
          <p:cNvPr id="47106" name="Content Placeholder 2"/>
          <p:cNvSpPr>
            <a:spLocks noGrp="1"/>
          </p:cNvSpPr>
          <p:nvPr>
            <p:ph idx="1"/>
          </p:nvPr>
        </p:nvSpPr>
        <p:spPr>
          <a:xfrm>
            <a:off x="838200" y="1471613"/>
            <a:ext cx="10496550" cy="4403725"/>
          </a:xfrm>
        </p:spPr>
        <p:txBody>
          <a:bodyPr/>
          <a:lstStyle/>
          <a:p>
            <a:pPr eaLnBrk="1" hangingPunct="1"/>
            <a:r>
              <a:rPr lang="es-ES" sz="2400" b="1" smtClean="0"/>
              <a:t>Cuando salieron las noticias de las leyes promulgadas , los trabajadores retiraron su dinero , en ambos sectores público y privado. </a:t>
            </a:r>
          </a:p>
          <a:p>
            <a:pPr eaLnBrk="1" hangingPunct="1"/>
            <a:r>
              <a:rPr lang="es-ES" sz="2400" b="1" smtClean="0"/>
              <a:t>Decenas de miles de trabajadores en pánico de los sectores público y privado </a:t>
            </a:r>
            <a:r>
              <a:rPr lang="es-ES" sz="2400" b="1" i="1" smtClean="0"/>
              <a:t>dejaron </a:t>
            </a:r>
            <a:r>
              <a:rPr lang="es-ES" sz="2400" b="1" smtClean="0"/>
              <a:t>sus trabajos para recoger sus beneficios.</a:t>
            </a:r>
          </a:p>
          <a:p>
            <a:pPr eaLnBrk="1" hangingPunct="1"/>
            <a:r>
              <a:rPr lang="es-ES" sz="2400" b="1" smtClean="0"/>
              <a:t>Esto fue ocasionado por el tratamiento inconsistente  de distintos productos de ahorro, pues los empleados pensaron que era mejor dejar sus trabajos para acceder a los beneficios de sus pensiones antes de que fuesen presuntamente obligados a mantenerlas. </a:t>
            </a:r>
          </a:p>
          <a:p>
            <a:pPr eaLnBrk="1" hangingPunct="1"/>
            <a:r>
              <a:rPr lang="es-ES" sz="2400" b="1" smtClean="0"/>
              <a:t>Varias medidas se llevaron a cabo por los gestores de fondos, sindicatos y gobiernos para disuadir a los empleados a retirar sus fondos de pensiones.</a:t>
            </a:r>
          </a:p>
          <a:p>
            <a:pPr eaLnBrk="1" hangingPunct="1"/>
            <a:r>
              <a:rPr lang="es-ES" sz="2400" b="1" smtClean="0"/>
              <a:t>Una cantidad de tiempo significante se empleó en educar a los trabajadores sobre el tema</a:t>
            </a:r>
            <a:r>
              <a:rPr lang="en-ZA" sz="2400" b="1" smtClean="0"/>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en-ZA" sz="3200" b="1" smtClean="0"/>
              <a:t>La Ley “Revenue Laws Amendment Bill 2016” presentada </a:t>
            </a:r>
          </a:p>
        </p:txBody>
      </p:sp>
      <p:sp>
        <p:nvSpPr>
          <p:cNvPr id="48130" name="Content Placeholder 2"/>
          <p:cNvSpPr>
            <a:spLocks noGrp="1"/>
          </p:cNvSpPr>
          <p:nvPr>
            <p:ph idx="1"/>
          </p:nvPr>
        </p:nvSpPr>
        <p:spPr>
          <a:xfrm>
            <a:off x="771525" y="1362075"/>
            <a:ext cx="10639425" cy="4513263"/>
          </a:xfrm>
        </p:spPr>
        <p:txBody>
          <a:bodyPr/>
          <a:lstStyle/>
          <a:p>
            <a:pPr algn="just" eaLnBrk="1" hangingPunct="1"/>
            <a:r>
              <a:rPr lang="es-ES" sz="2400" b="1" smtClean="0"/>
              <a:t>Enfrentado a una presión creciente, se propuso postponer la implementación 2 años, del 1  Marzo  2016 al  1 Marzo 2018.</a:t>
            </a:r>
          </a:p>
          <a:p>
            <a:pPr algn="just" eaLnBrk="1" hangingPunct="1"/>
            <a:r>
              <a:rPr lang="es-ES" sz="2400" b="1" smtClean="0"/>
              <a:t>El Ministro de Finanzas decretó el 24 de febrero 2016 que la ley  (Revenue Laws Amendment Bill 2016) da efecto a la decisión del Cabinete de aplicar el requerimiento de anualización desde el Marzo 2016</a:t>
            </a:r>
          </a:p>
          <a:p>
            <a:pPr algn="just" eaLnBrk="1" hangingPunct="1"/>
            <a:r>
              <a:rPr lang="es-ES" sz="2400" b="1" smtClean="0"/>
              <a:t>El retraso de dos años es para consultar más cosas con NEDLAC  y con otros agentes. </a:t>
            </a:r>
          </a:p>
          <a:p>
            <a:pPr algn="just" eaLnBrk="1" hangingPunct="1"/>
            <a:r>
              <a:rPr lang="es-ES" sz="2400" b="1" smtClean="0"/>
              <a:t>El punto muerto no se ha superado</a:t>
            </a:r>
            <a:r>
              <a:rPr lang="en-ZA" sz="2400" b="1" smtClean="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n-ZA" sz="3200" b="1" smtClean="0"/>
              <a:t>Conclusiones </a:t>
            </a:r>
            <a:endParaRPr lang="en-ZA" sz="2000" b="1" smtClean="0"/>
          </a:p>
        </p:txBody>
      </p:sp>
      <p:sp>
        <p:nvSpPr>
          <p:cNvPr id="49154" name="Content Placeholder 2"/>
          <p:cNvSpPr>
            <a:spLocks noGrp="1"/>
          </p:cNvSpPr>
          <p:nvPr>
            <p:ph idx="1"/>
          </p:nvPr>
        </p:nvSpPr>
        <p:spPr>
          <a:xfrm>
            <a:off x="895350" y="1444625"/>
            <a:ext cx="10591800" cy="4430713"/>
          </a:xfrm>
        </p:spPr>
        <p:txBody>
          <a:bodyPr/>
          <a:lstStyle/>
          <a:p>
            <a:pPr algn="just" eaLnBrk="1" hangingPunct="1">
              <a:lnSpc>
                <a:spcPct val="80000"/>
              </a:lnSpc>
            </a:pPr>
            <a:r>
              <a:rPr lang="es-ES" sz="2400" b="1" smtClean="0"/>
              <a:t>A partir de las discusiones , es importante notar que todos estos productos forman parte de la historia reciente, mientras que muchos ciudadanos se quedaron sin participación económica , incluyendo la participación en los fondos de jubilación.</a:t>
            </a:r>
          </a:p>
          <a:p>
            <a:pPr algn="just" eaLnBrk="1" hangingPunct="1">
              <a:lnSpc>
                <a:spcPct val="80000"/>
              </a:lnSpc>
            </a:pPr>
            <a:r>
              <a:rPr lang="es-ES" sz="2400" b="1" smtClean="0"/>
              <a:t>Se puede argumentar que, respecto a Sudáfrica , la inercia de los empleados no es sólo el principal motivo para la no-participación, hay una necesidad para impulsar asuntos legales en el mundo de los fondos de jubilación.</a:t>
            </a:r>
          </a:p>
          <a:p>
            <a:pPr algn="just" eaLnBrk="1" hangingPunct="1">
              <a:lnSpc>
                <a:spcPct val="80000"/>
              </a:lnSpc>
            </a:pPr>
            <a:r>
              <a:rPr lang="es-ES" sz="2400" b="1" smtClean="0"/>
              <a:t>Les reformas se enfocan al punto anterior, incluyendo el auto-empleo.</a:t>
            </a:r>
          </a:p>
          <a:p>
            <a:pPr algn="just" eaLnBrk="1" hangingPunct="1">
              <a:lnSpc>
                <a:spcPct val="80000"/>
              </a:lnSpc>
            </a:pPr>
            <a:r>
              <a:rPr lang="es-ES" sz="2400" b="1" smtClean="0"/>
              <a:t>El punto más crítico es contentar a todos los agentes implicados, en un marco integrado e integrador de la Seguridad Social.</a:t>
            </a:r>
            <a:r>
              <a:rPr lang="en-ZA" sz="2400" b="1" smtClean="0"/>
              <a:t> </a:t>
            </a:r>
          </a:p>
          <a:p>
            <a:pPr algn="just" eaLnBrk="1" hangingPunct="1">
              <a:lnSpc>
                <a:spcPct val="80000"/>
              </a:lnSpc>
              <a:buFont typeface="Arial" charset="0"/>
              <a:buNone/>
            </a:pPr>
            <a:endParaRPr lang="en-ZA" sz="1800" b="1" smtClean="0"/>
          </a:p>
          <a:p>
            <a:pPr algn="just" eaLnBrk="1" hangingPunct="1">
              <a:lnSpc>
                <a:spcPct val="80000"/>
              </a:lnSpc>
            </a:pPr>
            <a:endParaRPr lang="en-ZA" sz="1400" smtClean="0"/>
          </a:p>
          <a:p>
            <a:pPr algn="just" eaLnBrk="1" hangingPunct="1">
              <a:lnSpc>
                <a:spcPct val="80000"/>
              </a:lnSpc>
            </a:pPr>
            <a:endParaRPr lang="en-ZA" sz="14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algn="ctr" eaLnBrk="1" hangingPunct="1"/>
            <a:r>
              <a:rPr lang="en-ZA" b="1" smtClean="0"/>
              <a:t>Gracias</a:t>
            </a:r>
          </a:p>
        </p:txBody>
      </p:sp>
      <p:pic>
        <p:nvPicPr>
          <p:cNvPr id="50178" name="Picture 2" descr="Image result for pensions in south africa">
            <a:hlinkClick r:id="rId2"/>
          </p:cNvPr>
          <p:cNvPicPr>
            <a:picLocks noGrp="1" noChangeAspect="1" noChangeArrowheads="1"/>
          </p:cNvPicPr>
          <p:nvPr>
            <p:ph idx="1"/>
          </p:nvPr>
        </p:nvPicPr>
        <p:blipFill>
          <a:blip r:embed="rId3"/>
          <a:srcRect/>
          <a:stretch>
            <a:fillRect/>
          </a:stretch>
        </p:blipFill>
        <p:spPr>
          <a:xfrm>
            <a:off x="838200" y="1825625"/>
            <a:ext cx="10883900" cy="4351338"/>
          </a:xfrm>
        </p:spPr>
      </p:pic>
      <p:sp>
        <p:nvSpPr>
          <p:cNvPr id="50179" name="Text Box 4"/>
          <p:cNvSpPr txBox="1">
            <a:spLocks noChangeArrowheads="1"/>
          </p:cNvSpPr>
          <p:nvPr/>
        </p:nvSpPr>
        <p:spPr bwMode="auto">
          <a:xfrm>
            <a:off x="5462588" y="1825625"/>
            <a:ext cx="5891212" cy="671513"/>
          </a:xfrm>
          <a:prstGeom prst="rect">
            <a:avLst/>
          </a:prstGeom>
          <a:noFill/>
          <a:ln w="9525">
            <a:noFill/>
            <a:miter lim="800000"/>
            <a:headEnd/>
            <a:tailEnd/>
          </a:ln>
        </p:spPr>
        <p:txBody>
          <a:bodyPr>
            <a:spAutoFit/>
          </a:bodyPr>
          <a:lstStyle/>
          <a:p>
            <a:pPr>
              <a:spcBef>
                <a:spcPct val="50000"/>
              </a:spcBef>
            </a:pPr>
            <a:r>
              <a:rPr lang="es-ES" sz="2000"/>
              <a:t>Recuerden</a:t>
            </a:r>
            <a:r>
              <a:rPr lang="es-ES"/>
              <a:t>, la Ley dice que todos los mayores deben recibir pensiones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p:txBody>
          <a:bodyPr/>
          <a:lstStyle/>
          <a:p>
            <a:pPr eaLnBrk="1" hangingPunct="1"/>
            <a:r>
              <a:rPr lang="en-ZA" b="1" smtClean="0"/>
              <a:t>Posición actual de la jubilación en Sudafrica </a:t>
            </a:r>
          </a:p>
        </p:txBody>
      </p:sp>
      <p:sp>
        <p:nvSpPr>
          <p:cNvPr id="17410" name="Content Placeholder 2"/>
          <p:cNvSpPr>
            <a:spLocks noGrp="1"/>
          </p:cNvSpPr>
          <p:nvPr>
            <p:ph idx="4294967295"/>
          </p:nvPr>
        </p:nvSpPr>
        <p:spPr>
          <a:xfrm>
            <a:off x="838200" y="1563688"/>
            <a:ext cx="10515600" cy="4613275"/>
          </a:xfrm>
        </p:spPr>
        <p:txBody>
          <a:bodyPr/>
          <a:lstStyle/>
          <a:p>
            <a:pPr eaLnBrk="1" hangingPunct="1"/>
            <a:r>
              <a:rPr lang="es-ES" sz="2000" b="1" smtClean="0"/>
              <a:t>Sudáfrica tiene más de 13 500 fondos de pensiones privadas que incluyen pensiones ocupacionales y retiros personalizados.</a:t>
            </a:r>
          </a:p>
          <a:p>
            <a:pPr eaLnBrk="1" hangingPunct="1"/>
            <a:r>
              <a:rPr lang="es-ES" sz="2000" b="1" smtClean="0"/>
              <a:t>Como la mayoría de países en desarrollo, la seguridad social Sudafricana se formalizó después de la 2a GM (Decreto de Pensiones Sudafricanas “South African Pension Funds Act 24 of 1956”) y casi simultáneamente con la legislación racial del Apartheid. </a:t>
            </a:r>
          </a:p>
          <a:p>
            <a:pPr eaLnBrk="1" hangingPunct="1"/>
            <a:r>
              <a:rPr lang="es-ES" sz="2000" b="1" smtClean="0"/>
              <a:t>Por lo tanto, todavía lleva el estigma del Apartheid en gran medida.</a:t>
            </a:r>
          </a:p>
          <a:p>
            <a:pPr eaLnBrk="1" hangingPunct="1"/>
            <a:r>
              <a:rPr lang="es-ES" sz="2000" b="1" smtClean="0"/>
              <a:t>La Constitución provisional sudafricana de1993 y la 1996</a:t>
            </a:r>
            <a:r>
              <a:rPr lang="es-ES" sz="2000" b="1" baseline="30000" smtClean="0"/>
              <a:t>  </a:t>
            </a:r>
            <a:r>
              <a:rPr lang="es-ES" sz="2000" b="1" smtClean="0"/>
              <a:t>expresaron por vez primera derechos de seguridad social para todos los Sudafricanos.</a:t>
            </a:r>
            <a:endParaRPr lang="es-ES" sz="2000" b="1" baseline="30000" smtClean="0"/>
          </a:p>
          <a:p>
            <a:pPr eaLnBrk="1" hangingPunct="1"/>
            <a:r>
              <a:rPr lang="es-ES" sz="2000" b="1" smtClean="0"/>
              <a:t>Hoy sólo el 60% de los empleados tienen fondos de pensiones.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endParaRPr lang="en-ZA" smtClean="0"/>
          </a:p>
        </p:txBody>
      </p:sp>
      <p:pic>
        <p:nvPicPr>
          <p:cNvPr id="18434" name="Content Placeholder 3"/>
          <p:cNvPicPr>
            <a:picLocks noGrp="1" noChangeAspect="1"/>
          </p:cNvPicPr>
          <p:nvPr>
            <p:ph idx="4294967295"/>
          </p:nvPr>
        </p:nvPicPr>
        <p:blipFill>
          <a:blip r:embed="rId2"/>
          <a:srcRect/>
          <a:stretch>
            <a:fillRect/>
          </a:stretch>
        </p:blipFill>
        <p:spPr>
          <a:xfrm>
            <a:off x="328613" y="-355600"/>
            <a:ext cx="11385550" cy="7213600"/>
          </a:xfrm>
        </p:spPr>
      </p:pic>
      <p:sp>
        <p:nvSpPr>
          <p:cNvPr id="18435" name="3 CuadroTexto"/>
          <p:cNvSpPr txBox="1">
            <a:spLocks noChangeArrowheads="1"/>
          </p:cNvSpPr>
          <p:nvPr/>
        </p:nvSpPr>
        <p:spPr bwMode="auto">
          <a:xfrm>
            <a:off x="1338263" y="-184150"/>
            <a:ext cx="8189912" cy="368300"/>
          </a:xfrm>
          <a:prstGeom prst="rect">
            <a:avLst/>
          </a:prstGeom>
          <a:noFill/>
          <a:ln w="9525">
            <a:noFill/>
            <a:miter lim="800000"/>
            <a:headEnd/>
            <a:tailEnd/>
          </a:ln>
        </p:spPr>
        <p:txBody>
          <a:bodyPr>
            <a:spAutoFit/>
          </a:bodyPr>
          <a:lstStyle/>
          <a:p>
            <a:r>
              <a:rPr lang="es-ES"/>
              <a:t>Estructura de la Seguridad Social Sudafricana</a:t>
            </a:r>
          </a:p>
        </p:txBody>
      </p:sp>
      <p:sp>
        <p:nvSpPr>
          <p:cNvPr id="18436" name="4 CuadroTexto"/>
          <p:cNvSpPr txBox="1">
            <a:spLocks noChangeArrowheads="1"/>
          </p:cNvSpPr>
          <p:nvPr/>
        </p:nvSpPr>
        <p:spPr bwMode="auto">
          <a:xfrm>
            <a:off x="1079500" y="1233488"/>
            <a:ext cx="8189913" cy="368300"/>
          </a:xfrm>
          <a:prstGeom prst="rect">
            <a:avLst/>
          </a:prstGeom>
          <a:noFill/>
          <a:ln w="9525">
            <a:noFill/>
            <a:miter lim="800000"/>
            <a:headEnd/>
            <a:tailEnd/>
          </a:ln>
        </p:spPr>
        <p:txBody>
          <a:bodyPr>
            <a:spAutoFit/>
          </a:bodyPr>
          <a:lstStyle/>
          <a:p>
            <a:r>
              <a:rPr lang="es-ES"/>
              <a:t>No-Contributiva					          Contributiva</a:t>
            </a:r>
          </a:p>
        </p:txBody>
      </p:sp>
      <p:sp>
        <p:nvSpPr>
          <p:cNvPr id="18437" name="5 Rectángulo"/>
          <p:cNvSpPr>
            <a:spLocks noChangeArrowheads="1"/>
          </p:cNvSpPr>
          <p:nvPr/>
        </p:nvSpPr>
        <p:spPr bwMode="auto">
          <a:xfrm>
            <a:off x="1338263" y="2624138"/>
            <a:ext cx="4294187" cy="369887"/>
          </a:xfrm>
          <a:prstGeom prst="rect">
            <a:avLst/>
          </a:prstGeom>
          <a:noFill/>
          <a:ln w="9525">
            <a:noFill/>
            <a:miter lim="800000"/>
            <a:headEnd/>
            <a:tailEnd/>
          </a:ln>
        </p:spPr>
        <p:txBody>
          <a:bodyPr>
            <a:spAutoFit/>
          </a:bodyPr>
          <a:lstStyle/>
          <a:p>
            <a:r>
              <a:rPr lang="es-ES"/>
              <a:t>No universal		 Universal</a:t>
            </a:r>
          </a:p>
        </p:txBody>
      </p:sp>
      <p:sp>
        <p:nvSpPr>
          <p:cNvPr id="18438" name="6 Rectángulo"/>
          <p:cNvSpPr>
            <a:spLocks noChangeArrowheads="1"/>
          </p:cNvSpPr>
          <p:nvPr/>
        </p:nvSpPr>
        <p:spPr bwMode="auto">
          <a:xfrm>
            <a:off x="6650038" y="2624138"/>
            <a:ext cx="4414837" cy="369887"/>
          </a:xfrm>
          <a:prstGeom prst="rect">
            <a:avLst/>
          </a:prstGeom>
          <a:noFill/>
          <a:ln w="9525">
            <a:noFill/>
            <a:miter lim="800000"/>
            <a:headEnd/>
            <a:tailEnd/>
          </a:ln>
        </p:spPr>
        <p:txBody>
          <a:bodyPr>
            <a:spAutoFit/>
          </a:bodyPr>
          <a:lstStyle/>
          <a:p>
            <a:r>
              <a:rPr lang="es-ES"/>
              <a:t>Voluntaria		Obligatoria</a:t>
            </a:r>
          </a:p>
        </p:txBody>
      </p:sp>
      <p:sp>
        <p:nvSpPr>
          <p:cNvPr id="18439" name="7 Rectángulo"/>
          <p:cNvSpPr>
            <a:spLocks noChangeArrowheads="1"/>
          </p:cNvSpPr>
          <p:nvPr/>
        </p:nvSpPr>
        <p:spPr bwMode="auto">
          <a:xfrm>
            <a:off x="784225" y="5019675"/>
            <a:ext cx="2506663" cy="922338"/>
          </a:xfrm>
          <a:prstGeom prst="rect">
            <a:avLst/>
          </a:prstGeom>
          <a:noFill/>
          <a:ln w="9525">
            <a:noFill/>
            <a:miter lim="800000"/>
            <a:headEnd/>
            <a:tailEnd/>
          </a:ln>
        </p:spPr>
        <p:txBody>
          <a:bodyPr>
            <a:spAutoFit/>
          </a:bodyPr>
          <a:lstStyle/>
          <a:p>
            <a:r>
              <a:rPr lang="es-ES"/>
              <a:t>Pensiones para viejos, niños y hospitales públicos </a:t>
            </a:r>
          </a:p>
        </p:txBody>
      </p:sp>
      <p:sp>
        <p:nvSpPr>
          <p:cNvPr id="18440" name="8 Rectángulo"/>
          <p:cNvSpPr>
            <a:spLocks noChangeArrowheads="1"/>
          </p:cNvSpPr>
          <p:nvPr/>
        </p:nvSpPr>
        <p:spPr bwMode="auto">
          <a:xfrm>
            <a:off x="3594100" y="5019675"/>
            <a:ext cx="1773238" cy="646113"/>
          </a:xfrm>
          <a:prstGeom prst="rect">
            <a:avLst/>
          </a:prstGeom>
          <a:noFill/>
          <a:ln w="9525">
            <a:noFill/>
            <a:miter lim="800000"/>
            <a:headEnd/>
            <a:tailEnd/>
          </a:ln>
        </p:spPr>
        <p:txBody>
          <a:bodyPr>
            <a:spAutoFit/>
          </a:bodyPr>
          <a:lstStyle/>
          <a:p>
            <a:r>
              <a:rPr lang="es-ES"/>
              <a:t>Cuidados de salud básicos</a:t>
            </a:r>
          </a:p>
        </p:txBody>
      </p:sp>
      <p:sp>
        <p:nvSpPr>
          <p:cNvPr id="18441" name="9 Rectángulo"/>
          <p:cNvSpPr>
            <a:spLocks noChangeArrowheads="1"/>
          </p:cNvSpPr>
          <p:nvPr/>
        </p:nvSpPr>
        <p:spPr bwMode="auto">
          <a:xfrm>
            <a:off x="6096000" y="4833938"/>
            <a:ext cx="2292350" cy="923925"/>
          </a:xfrm>
          <a:prstGeom prst="rect">
            <a:avLst/>
          </a:prstGeom>
          <a:noFill/>
          <a:ln w="9525">
            <a:noFill/>
            <a:miter lim="800000"/>
            <a:headEnd/>
            <a:tailEnd/>
          </a:ln>
        </p:spPr>
        <p:txBody>
          <a:bodyPr>
            <a:spAutoFit/>
          </a:bodyPr>
          <a:lstStyle/>
          <a:p>
            <a:r>
              <a:rPr lang="es-ES"/>
              <a:t>Pensiones privadas</a:t>
            </a:r>
          </a:p>
          <a:p>
            <a:r>
              <a:rPr lang="es-ES"/>
              <a:t>Seguros privados</a:t>
            </a:r>
          </a:p>
          <a:p>
            <a:r>
              <a:rPr lang="es-ES"/>
              <a:t>Esquemas médicos</a:t>
            </a:r>
          </a:p>
        </p:txBody>
      </p:sp>
      <p:sp>
        <p:nvSpPr>
          <p:cNvPr id="18442" name="10 Rectángulo"/>
          <p:cNvSpPr>
            <a:spLocks noChangeArrowheads="1"/>
          </p:cNvSpPr>
          <p:nvPr/>
        </p:nvSpPr>
        <p:spPr bwMode="auto">
          <a:xfrm>
            <a:off x="8785225" y="5295900"/>
            <a:ext cx="2928938" cy="915988"/>
          </a:xfrm>
          <a:prstGeom prst="rect">
            <a:avLst/>
          </a:prstGeom>
          <a:noFill/>
          <a:ln w="9525">
            <a:noFill/>
            <a:miter lim="800000"/>
            <a:headEnd/>
            <a:tailEnd/>
          </a:ln>
        </p:spPr>
        <p:txBody>
          <a:bodyPr>
            <a:spAutoFit/>
          </a:bodyPr>
          <a:lstStyle/>
          <a:p>
            <a:r>
              <a:rPr lang="es-ES"/>
              <a:t>Desempleo, pensiones estatales y accidente en carretera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p:txBody>
          <a:bodyPr/>
          <a:lstStyle/>
          <a:p>
            <a:pPr eaLnBrk="1" hangingPunct="1"/>
            <a:endParaRPr lang="en-ZA" smtClean="0"/>
          </a:p>
        </p:txBody>
      </p:sp>
      <p:pic>
        <p:nvPicPr>
          <p:cNvPr id="19458" name="Content Placeholder 3"/>
          <p:cNvPicPr>
            <a:picLocks noGrp="1" noChangeAspect="1"/>
          </p:cNvPicPr>
          <p:nvPr>
            <p:ph idx="4294967295"/>
          </p:nvPr>
        </p:nvPicPr>
        <p:blipFill>
          <a:blip r:embed="rId2"/>
          <a:srcRect/>
          <a:stretch>
            <a:fillRect/>
          </a:stretch>
        </p:blipFill>
        <p:spPr>
          <a:xfrm>
            <a:off x="219075" y="365125"/>
            <a:ext cx="11495088" cy="5811838"/>
          </a:xfrm>
        </p:spPr>
      </p:pic>
      <p:sp>
        <p:nvSpPr>
          <p:cNvPr id="19459" name="Text Box 4"/>
          <p:cNvSpPr txBox="1">
            <a:spLocks noChangeArrowheads="1"/>
          </p:cNvSpPr>
          <p:nvPr/>
        </p:nvSpPr>
        <p:spPr bwMode="auto">
          <a:xfrm>
            <a:off x="5022850" y="1690688"/>
            <a:ext cx="6330950" cy="366712"/>
          </a:xfrm>
          <a:prstGeom prst="rect">
            <a:avLst/>
          </a:prstGeom>
          <a:noFill/>
          <a:ln w="9525">
            <a:noFill/>
            <a:miter lim="800000"/>
            <a:headEnd/>
            <a:tailEnd/>
          </a:ln>
        </p:spPr>
        <p:txBody>
          <a:bodyPr>
            <a:spAutoFit/>
          </a:bodyPr>
          <a:lstStyle/>
          <a:p>
            <a:pPr>
              <a:spcBef>
                <a:spcPct val="50000"/>
              </a:spcBef>
            </a:pPr>
            <a:r>
              <a:rPr lang="es-ES"/>
              <a:t>Años necesarios de cotización para una pensión </a:t>
            </a:r>
          </a:p>
        </p:txBody>
      </p:sp>
      <p:sp>
        <p:nvSpPr>
          <p:cNvPr id="19460" name="Text Box 5"/>
          <p:cNvSpPr txBox="1">
            <a:spLocks noChangeArrowheads="1"/>
          </p:cNvSpPr>
          <p:nvPr/>
        </p:nvSpPr>
        <p:spPr bwMode="auto">
          <a:xfrm>
            <a:off x="4005263" y="1506538"/>
            <a:ext cx="6330950" cy="366712"/>
          </a:xfrm>
          <a:prstGeom prst="rect">
            <a:avLst/>
          </a:prstGeom>
          <a:noFill/>
          <a:ln w="9525">
            <a:noFill/>
            <a:miter lim="800000"/>
            <a:headEnd/>
            <a:tailEnd/>
          </a:ln>
        </p:spPr>
        <p:txBody>
          <a:bodyPr>
            <a:spAutoFit/>
          </a:bodyPr>
          <a:lstStyle/>
          <a:p>
            <a:pPr>
              <a:spcBef>
                <a:spcPct val="50000"/>
              </a:spcBef>
            </a:pPr>
            <a:r>
              <a:rPr lang="es-ES"/>
              <a:t>Mínimo                                    Beneficio completo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idx="4294967295"/>
          </p:nvPr>
        </p:nvSpPr>
        <p:spPr/>
        <p:txBody>
          <a:bodyPr/>
          <a:lstStyle/>
          <a:p>
            <a:pPr eaLnBrk="1" hangingPunct="1"/>
            <a:r>
              <a:rPr lang="en-ZA" b="1" smtClean="0"/>
              <a:t>Tipos de fondos de pensiones en Sudáfrica </a:t>
            </a:r>
          </a:p>
        </p:txBody>
      </p:sp>
      <p:sp>
        <p:nvSpPr>
          <p:cNvPr id="20482" name="Content Placeholder 2"/>
          <p:cNvSpPr>
            <a:spLocks noGrp="1"/>
          </p:cNvSpPr>
          <p:nvPr>
            <p:ph idx="4294967295"/>
          </p:nvPr>
        </p:nvSpPr>
        <p:spPr>
          <a:xfrm>
            <a:off x="1377950" y="1573213"/>
            <a:ext cx="9601200" cy="3862387"/>
          </a:xfrm>
        </p:spPr>
        <p:txBody>
          <a:bodyPr/>
          <a:lstStyle/>
          <a:p>
            <a:pPr algn="just" eaLnBrk="1" hangingPunct="1">
              <a:lnSpc>
                <a:spcPct val="80000"/>
              </a:lnSpc>
            </a:pPr>
            <a:r>
              <a:rPr lang="es-ES" sz="1800" b="1" smtClean="0"/>
              <a:t>Hay 3 tipos básicos de fondos: pensiones, providencias y fondos de retiro anuales. Las contribuciones del empleador a las pensiones están exentas de impuestos.</a:t>
            </a:r>
          </a:p>
          <a:p>
            <a:pPr algn="just" eaLnBrk="1" hangingPunct="1">
              <a:lnSpc>
                <a:spcPct val="80000"/>
              </a:lnSpc>
            </a:pPr>
            <a:r>
              <a:rPr lang="es-ES" sz="1800" b="1" smtClean="0"/>
              <a:t>Las contribuciones del empleado a las pensiones deducen impuestos (sujeto a límites).</a:t>
            </a:r>
          </a:p>
          <a:p>
            <a:pPr algn="just" eaLnBrk="1" hangingPunct="1">
              <a:lnSpc>
                <a:spcPct val="80000"/>
              </a:lnSpc>
            </a:pPr>
            <a:r>
              <a:rPr lang="es-ES" sz="1800" b="1" smtClean="0"/>
              <a:t>Los interesados deben anualizar una parte (normalmente dos-tercios, con un tercio disponible como una suma completa) de su fondo de retiro.</a:t>
            </a:r>
          </a:p>
          <a:p>
            <a:pPr algn="just" eaLnBrk="1" hangingPunct="1">
              <a:lnSpc>
                <a:spcPct val="80000"/>
              </a:lnSpc>
            </a:pPr>
            <a:r>
              <a:rPr lang="es-ES" sz="1800" b="1" smtClean="0"/>
              <a:t>Los miembros no están obligados a anualizar ninguna cantidad en el momento del retiro.</a:t>
            </a:r>
          </a:p>
          <a:p>
            <a:pPr algn="just" eaLnBrk="1" hangingPunct="1">
              <a:lnSpc>
                <a:spcPct val="80000"/>
              </a:lnSpc>
            </a:pPr>
            <a:r>
              <a:rPr lang="es-ES" sz="1800" b="1" smtClean="0"/>
              <a:t>Algunos reciben la suma entera en su jubilación, tiende a gastarla rápidamente y por lo tanto, está sujeto a riesgos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p:txBody>
          <a:bodyPr/>
          <a:lstStyle/>
          <a:p>
            <a:pPr eaLnBrk="1" hangingPunct="1"/>
            <a:r>
              <a:rPr lang="en-ZA" sz="4000" b="1" smtClean="0"/>
              <a:t>Posición actual de los fondos de Provisión en Sudáfrica (Provident  Funds) </a:t>
            </a:r>
          </a:p>
        </p:txBody>
      </p:sp>
      <p:sp>
        <p:nvSpPr>
          <p:cNvPr id="21506" name="Content Placeholder 2"/>
          <p:cNvSpPr>
            <a:spLocks noGrp="1"/>
          </p:cNvSpPr>
          <p:nvPr>
            <p:ph idx="4294967295"/>
          </p:nvPr>
        </p:nvSpPr>
        <p:spPr>
          <a:xfrm>
            <a:off x="1157288" y="2746375"/>
            <a:ext cx="10013950" cy="3189288"/>
          </a:xfrm>
        </p:spPr>
        <p:txBody>
          <a:bodyPr/>
          <a:lstStyle/>
          <a:p>
            <a:pPr eaLnBrk="1" hangingPunct="1"/>
            <a:r>
              <a:rPr lang="es-ES" sz="2000" b="1" smtClean="0"/>
              <a:t>Como en muchos países , los Fondos de Provisión difieren de los fondos de pensiones en que el empleado puede retirar la suma entera, mientras que en un fondo de pensiones, sola un tercio de los ahorros se pueden retirar como una suma entera. </a:t>
            </a:r>
          </a:p>
          <a:p>
            <a:pPr eaLnBrk="1" hangingPunct="1"/>
            <a:r>
              <a:rPr lang="es-ES" sz="2000" b="1" smtClean="0"/>
              <a:t>Los dos tercios restantes, se deben preservar y pagar como un “sueldo” mensual , que no es el caso de los fondos de Provisión</a:t>
            </a:r>
            <a:r>
              <a:rPr lang="en-ZA" sz="2000" b="1"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p:txBody>
          <a:bodyPr/>
          <a:lstStyle/>
          <a:p>
            <a:pPr eaLnBrk="1" hangingPunct="1"/>
            <a:r>
              <a:rPr lang="en-ZA" sz="4000" b="1" smtClean="0"/>
              <a:t>Posición actual de los fondos de jubilación en Sudáfrica (Occupational Funds) </a:t>
            </a:r>
            <a:endParaRPr lang="en-ZA" sz="4000" smtClean="0"/>
          </a:p>
        </p:txBody>
      </p:sp>
      <p:sp>
        <p:nvSpPr>
          <p:cNvPr id="22530" name="Content Placeholder 2"/>
          <p:cNvSpPr>
            <a:spLocks noGrp="1"/>
          </p:cNvSpPr>
          <p:nvPr>
            <p:ph idx="4294967295"/>
          </p:nvPr>
        </p:nvSpPr>
        <p:spPr>
          <a:xfrm>
            <a:off x="1003300" y="2746375"/>
            <a:ext cx="10204450" cy="3189288"/>
          </a:xfrm>
        </p:spPr>
        <p:txBody>
          <a:bodyPr/>
          <a:lstStyle/>
          <a:p>
            <a:pPr algn="just" eaLnBrk="1" hangingPunct="1">
              <a:lnSpc>
                <a:spcPct val="80000"/>
              </a:lnSpc>
            </a:pPr>
            <a:r>
              <a:rPr lang="es-ES" sz="2000" b="1" smtClean="0"/>
              <a:t>Un empleador puede proveer de pensiones a sus trabajadores (se suelen llamar fondos ocupacionales). El empleado puede contribuir hasta el 7,5% de sus fondos de retiro.</a:t>
            </a:r>
          </a:p>
          <a:p>
            <a:pPr algn="just" eaLnBrk="1" hangingPunct="1">
              <a:lnSpc>
                <a:spcPct val="80000"/>
              </a:lnSpc>
            </a:pPr>
            <a:r>
              <a:rPr lang="es-ES" sz="2000" b="1" smtClean="0"/>
              <a:t>En el retiro, la pensión ocupacional paga normalmente una pensión mensual basada e  las contribuciones de la compañía y el empleado a los fondos. </a:t>
            </a:r>
          </a:p>
          <a:p>
            <a:pPr algn="just" eaLnBrk="1" hangingPunct="1">
              <a:lnSpc>
                <a:spcPct val="80000"/>
              </a:lnSpc>
            </a:pPr>
            <a:r>
              <a:rPr lang="es-ES" sz="2000" b="1" smtClean="0"/>
              <a:t>Si un individuo deja la compañía antes de alcanzar la edad de retiro, se les pagará su contribución (más el crecimiento de la inversión). No es obligado conservar los fondos, pero si los mantiene, los beneficios se deben preservar.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61079</TotalTime>
  <Words>2666</Words>
  <Application>Microsoft Office PowerPoint</Application>
  <PresentationFormat>Personalizado</PresentationFormat>
  <Paragraphs>196</Paragraphs>
  <Slides>35</Slides>
  <Notes>1</Notes>
  <HiddenSlides>0</HiddenSlides>
  <MMClips>0</MMClips>
  <ScaleCrop>false</ScaleCrop>
  <HeadingPairs>
    <vt:vector size="6" baseType="variant">
      <vt:variant>
        <vt:lpstr>Fuentes usadas</vt:lpstr>
      </vt:variant>
      <vt:variant>
        <vt:i4>5</vt:i4>
      </vt:variant>
      <vt:variant>
        <vt:lpstr>Plantilla de diseño</vt:lpstr>
      </vt:variant>
      <vt:variant>
        <vt:i4>1</vt:i4>
      </vt:variant>
      <vt:variant>
        <vt:lpstr>Títulos de diapositiva</vt:lpstr>
      </vt:variant>
      <vt:variant>
        <vt:i4>35</vt:i4>
      </vt:variant>
    </vt:vector>
  </HeadingPairs>
  <TitlesOfParts>
    <vt:vector size="41" baseType="lpstr">
      <vt:lpstr>Arial</vt:lpstr>
      <vt:lpstr>Calibri Light</vt:lpstr>
      <vt:lpstr>Calibri</vt:lpstr>
      <vt:lpstr>Wingdings</vt:lpstr>
      <vt:lpstr>Times New Roman</vt:lpstr>
      <vt:lpstr>Office Theme</vt:lpstr>
      <vt:lpstr>Diapositiva 1</vt:lpstr>
      <vt:lpstr>Diapositiva 2</vt:lpstr>
      <vt:lpstr>Police and Prison Civil Rights Union (POPCRU) (Policía y Prisión, Unión de Derechos Civiles) Republic of South Africa (Sudáfrica) Input to 2nd Congress of Tui for Pensioners 23 February 2019 (Input para el 2º Congreso de la Pensionistas   23 Feb 2019)</vt:lpstr>
      <vt:lpstr>Posición actual de la jubilación en Sudafrica </vt:lpstr>
      <vt:lpstr>Diapositiva 5</vt:lpstr>
      <vt:lpstr>Diapositiva 6</vt:lpstr>
      <vt:lpstr>Tipos de fondos de pensiones en Sudáfrica </vt:lpstr>
      <vt:lpstr>Posición actual de los fondos de Provisión en Sudáfrica (Provident  Funds) </vt:lpstr>
      <vt:lpstr>Posición actual de los fondos de jubilación en Sudáfrica (Occupational Funds) </vt:lpstr>
      <vt:lpstr>Pensiones en Sudáfrica: “Anualidades” (Retirement Annuity   Funds) </vt:lpstr>
      <vt:lpstr>Propuesto por  DT Chamburuka  et al </vt:lpstr>
      <vt:lpstr>Los Fondos de Jubilación resumidos Fuente:John Kruger and Boipuso Modise (OPM South Africa) </vt:lpstr>
      <vt:lpstr>Posición actual y retirada de fondos en Sudáfrica (Preservation  Funds) </vt:lpstr>
      <vt:lpstr>¿Una fuerza de trabajo cambiante en África? </vt:lpstr>
      <vt:lpstr>Edad media , 2039 </vt:lpstr>
      <vt:lpstr>Los contribuyentes aumentan </vt:lpstr>
      <vt:lpstr>Diapositiva 17</vt:lpstr>
      <vt:lpstr>Implementación “Twin Peaks”</vt:lpstr>
      <vt:lpstr>Una fuerza de trabajo cambiante en Africa? </vt:lpstr>
      <vt:lpstr>Diapositiva 20</vt:lpstr>
      <vt:lpstr>Documentos Clave </vt:lpstr>
      <vt:lpstr>Resumen de la Reforma Sudafricana para la Jubilación</vt:lpstr>
      <vt:lpstr>Leyes de Servicios Financieros ( Financial Services Laws General Amendment Act, No 45 of 2013)</vt:lpstr>
      <vt:lpstr>Leyes de Servicios Financieros (Financial Services Laws General Amendment Act, No 45 of 2013 cont…)</vt:lpstr>
      <vt:lpstr>“Alineación” de Pensiones y Fondos de Provisión  </vt:lpstr>
      <vt:lpstr>“Alineación” de Pensiones y Fondos de Provisión (2)</vt:lpstr>
      <vt:lpstr>Aplicable sólo a Nuevos Contribuyentes </vt:lpstr>
      <vt:lpstr>La Pensión del Gobierno para los Empleados (GEPF)</vt:lpstr>
      <vt:lpstr>Preservación </vt:lpstr>
      <vt:lpstr>Legislative Paso of the Taxation Laws Amendment Act</vt:lpstr>
      <vt:lpstr>Argumentos contra</vt:lpstr>
      <vt:lpstr>Empleados temerosos retiran fondos prematuramente</vt:lpstr>
      <vt:lpstr>La Ley “Revenue Laws Amendment Bill 2016” presentada </vt:lpstr>
      <vt:lpstr>Conclusiones </vt:lpstr>
      <vt:lpstr>Gracias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Paul Duarte</dc:creator>
  <cp:lastModifiedBy>admin</cp:lastModifiedBy>
  <cp:revision>110</cp:revision>
  <dcterms:created xsi:type="dcterms:W3CDTF">2018-02-09T15:10:25Z</dcterms:created>
  <dcterms:modified xsi:type="dcterms:W3CDTF">2019-04-04T17:03:53Z</dcterms:modified>
</cp:coreProperties>
</file>