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3" r:id="rId3"/>
    <p:sldId id="292" r:id="rId4"/>
    <p:sldId id="259" r:id="rId5"/>
    <p:sldId id="290" r:id="rId6"/>
    <p:sldId id="283" r:id="rId7"/>
    <p:sldId id="301" r:id="rId8"/>
    <p:sldId id="294" r:id="rId9"/>
    <p:sldId id="295" r:id="rId10"/>
    <p:sldId id="296" r:id="rId11"/>
    <p:sldId id="297" r:id="rId12"/>
    <p:sldId id="300" r:id="rId13"/>
    <p:sldId id="29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56" autoAdjust="0"/>
  </p:normalViewPr>
  <p:slideViewPr>
    <p:cSldViewPr>
      <p:cViewPr varScale="1">
        <p:scale>
          <a:sx n="63" d="100"/>
          <a:sy n="63" d="100"/>
        </p:scale>
        <p:origin x="9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gl-ES"/>
              <a:t>Xabier Pérez Davila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9F22F-8718-427D-9B2B-D4C5103D6CC6}" type="datetimeFigureOut">
              <a:rPr lang="gl-ES" smtClean="0"/>
              <a:pPr/>
              <a:t>02/10/2018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B7DF3-E49B-4315-8570-6957151671CB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gl-ES"/>
              <a:t>Xabier Pérez Davila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DDEC3-9D83-4319-972D-F63EC11E037E}" type="datetimeFigureOut">
              <a:rPr lang="gl-ES" smtClean="0"/>
              <a:pPr/>
              <a:t>02/10/2018</a:t>
            </a:fld>
            <a:endParaRPr 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86406-DF86-423E-95E4-2EC4283D59F2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gl-ES"/>
              <a:t>Xabier Pérez Davila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8780F8-43E0-4348-8128-3B332467231B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1E68E-F6F7-4C36-876E-57DF764A79A1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BC3AC-35A4-4689-AF09-42FB189883A0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9B5A-6267-41DB-902A-2AD8108904CB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8254-61E0-4625-AC9C-A9176353087F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5773-8C65-4748-9604-C1A97D5C1588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DB1C-E937-4AF5-9E57-0D363945D33C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5627-0FF8-4C4D-8504-508AA73E5200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98657-5DED-4E81-994E-FE3DFD9FC14E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C59DF5E-248A-461C-B3A8-3ACB8E96E29E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0ADE63-B783-4467-B235-925279E518C7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F13178-F8FB-4675-A42E-8E061EB293E6}" type="datetime1">
              <a:rPr lang="es-ES" smtClean="0"/>
              <a:pPr/>
              <a:t>02/10/2018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t-BR"/>
              <a:t>Xornada sobre a Renda Básica - Grupo de Renda Básica de En Marea</a:t>
            </a: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/>
              <a:t>Sobre el producto paneuropeo de pensiones individuales (PEPP</a:t>
            </a:r>
            <a:r>
              <a:rPr lang="gl-ES" sz="4000" dirty="0"/>
              <a:t>)</a:t>
            </a: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772400" cy="2376264"/>
          </a:xfrm>
        </p:spPr>
        <p:txBody>
          <a:bodyPr>
            <a:normAutofit fontScale="25000" lnSpcReduction="20000"/>
          </a:bodyPr>
          <a:lstStyle/>
          <a:p>
            <a:endParaRPr lang="gl-ES" dirty="0"/>
          </a:p>
          <a:p>
            <a:r>
              <a:rPr lang="gl-ES" sz="5600" dirty="0"/>
              <a:t>Santiago de Compostela</a:t>
            </a:r>
          </a:p>
          <a:p>
            <a:r>
              <a:rPr lang="gl-ES" sz="5600" dirty="0"/>
              <a:t>28 </a:t>
            </a:r>
            <a:r>
              <a:rPr lang="gl-ES" sz="5600" dirty="0" err="1"/>
              <a:t>septiembre</a:t>
            </a:r>
            <a:r>
              <a:rPr lang="gl-ES" sz="5600" dirty="0"/>
              <a:t> 2018</a:t>
            </a:r>
          </a:p>
          <a:p>
            <a:r>
              <a:rPr lang="gl-ES" sz="5600" dirty="0"/>
              <a:t>Xornadas</a:t>
            </a:r>
          </a:p>
          <a:p>
            <a:r>
              <a:rPr lang="gl-ES" sz="5600" dirty="0"/>
              <a:t>O futuro das pensións</a:t>
            </a:r>
          </a:p>
          <a:p>
            <a:r>
              <a:rPr lang="gl-ES" sz="5600" dirty="0"/>
              <a:t>Galiza, Estado español. Europa</a:t>
            </a:r>
          </a:p>
          <a:p>
            <a:endParaRPr lang="es-ES" sz="5600" dirty="0"/>
          </a:p>
          <a:p>
            <a:endParaRPr lang="es-ES" sz="4000" dirty="0"/>
          </a:p>
          <a:p>
            <a:endParaRPr lang="es-ES" sz="4000" dirty="0"/>
          </a:p>
          <a:p>
            <a:r>
              <a:rPr lang="es-ES" sz="5600" dirty="0"/>
              <a:t>Xabier Pérez Davila</a:t>
            </a:r>
            <a:endParaRPr lang="gl-ES" sz="5600" dirty="0"/>
          </a:p>
          <a:p>
            <a:endParaRPr lang="gl-E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568" y="4232699"/>
            <a:ext cx="17621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747872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s-ES" dirty="0"/>
              <a:t>Con el movimiento feminista</a:t>
            </a:r>
          </a:p>
          <a:p>
            <a:pPr>
              <a:spcAft>
                <a:spcPts val="2400"/>
              </a:spcAft>
            </a:pPr>
            <a:r>
              <a:rPr lang="es-ES" dirty="0"/>
              <a:t>Con el movimiento de las clases trabajadoras</a:t>
            </a:r>
          </a:p>
          <a:p>
            <a:pPr>
              <a:spcAft>
                <a:spcPts val="2400"/>
              </a:spcAft>
            </a:pPr>
            <a:r>
              <a:rPr lang="es-ES" dirty="0"/>
              <a:t>Con una orientación ecologista</a:t>
            </a:r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/>
              <a:t>Alianzas horizontales</a:t>
            </a:r>
            <a:endParaRPr lang="es-E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 Marcador de pie de página">
            <a:extLst>
              <a:ext uri="{FF2B5EF4-FFF2-40B4-BE49-F238E27FC236}">
                <a16:creationId xmlns:a16="http://schemas.microsoft.com/office/drawing/2014/main" id="{18D2CC0D-B74B-4C89-AF32-8FDE923D0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0881" y="5720779"/>
            <a:ext cx="4176462" cy="573023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</p:spTree>
    <p:extLst>
      <p:ext uri="{BB962C8B-B14F-4D97-AF65-F5344CB8AC3E}">
        <p14:creationId xmlns:p14="http://schemas.microsoft.com/office/powerpoint/2010/main" val="430035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96389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2400"/>
              </a:spcAft>
            </a:pPr>
            <a:r>
              <a:rPr lang="es-ES" dirty="0"/>
              <a:t>Marcha Mundial de las Mujeres, movimiento feminista</a:t>
            </a:r>
          </a:p>
          <a:p>
            <a:pPr>
              <a:spcAft>
                <a:spcPts val="2400"/>
              </a:spcAft>
            </a:pPr>
            <a:r>
              <a:rPr lang="es-ES" dirty="0"/>
              <a:t>Huelgas </a:t>
            </a:r>
            <a:r>
              <a:rPr lang="es-ES" dirty="0" err="1"/>
              <a:t>Raynair</a:t>
            </a:r>
            <a:r>
              <a:rPr lang="es-ES" dirty="0"/>
              <a:t>, Amazon</a:t>
            </a:r>
          </a:p>
          <a:p>
            <a:pPr>
              <a:spcAft>
                <a:spcPts val="2400"/>
              </a:spcAft>
            </a:pPr>
            <a:r>
              <a:rPr lang="es-ES" dirty="0"/>
              <a:t>Vía Campesina</a:t>
            </a:r>
          </a:p>
          <a:p>
            <a:pPr>
              <a:spcAft>
                <a:spcPts val="2400"/>
              </a:spcAft>
            </a:pPr>
            <a:r>
              <a:rPr lang="es-ES" dirty="0"/>
              <a:t>y</a:t>
            </a:r>
          </a:p>
          <a:p>
            <a:pPr>
              <a:spcAft>
                <a:spcPts val="2400"/>
              </a:spcAft>
            </a:pPr>
            <a:r>
              <a:rPr lang="es-ES" dirty="0"/>
              <a:t>Defensa pensiones públicas</a:t>
            </a:r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/>
              <a:t>Alianzas supraestatales</a:t>
            </a:r>
            <a:endParaRPr lang="es-E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 Marcador de pie de página">
            <a:extLst>
              <a:ext uri="{FF2B5EF4-FFF2-40B4-BE49-F238E27FC236}">
                <a16:creationId xmlns:a16="http://schemas.microsoft.com/office/drawing/2014/main" id="{A4AD1303-6924-4834-84E5-61CF07D1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0881" y="5720779"/>
            <a:ext cx="4176462" cy="573023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</p:spTree>
    <p:extLst>
      <p:ext uri="{BB962C8B-B14F-4D97-AF65-F5344CB8AC3E}">
        <p14:creationId xmlns:p14="http://schemas.microsoft.com/office/powerpoint/2010/main" val="2422052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87832"/>
          </a:xfrm>
        </p:spPr>
        <p:txBody>
          <a:bodyPr>
            <a:noAutofit/>
          </a:bodyPr>
          <a:lstStyle/>
          <a:p>
            <a:pPr marL="393192" lvl="1" indent="0">
              <a:spcAft>
                <a:spcPts val="2400"/>
              </a:spcAft>
              <a:buNone/>
            </a:pPr>
            <a:r>
              <a:rPr lang="es-ES" sz="3200" dirty="0"/>
              <a:t>Combinar:</a:t>
            </a:r>
          </a:p>
          <a:p>
            <a:pPr>
              <a:spcAft>
                <a:spcPts val="2400"/>
              </a:spcAft>
            </a:pPr>
            <a:r>
              <a:rPr lang="es-ES" sz="2400" dirty="0"/>
              <a:t>Luchas en los espacios nacionales y estatales</a:t>
            </a:r>
          </a:p>
          <a:p>
            <a:pPr>
              <a:spcAft>
                <a:spcPts val="2400"/>
              </a:spcAft>
            </a:pPr>
            <a:r>
              <a:rPr lang="es-ES" sz="2400" dirty="0"/>
              <a:t>Creación de una coordinadora europea en defensa de las pensiones públicas</a:t>
            </a:r>
          </a:p>
          <a:p>
            <a:pPr lvl="1">
              <a:spcAft>
                <a:spcPts val="2400"/>
              </a:spcAft>
            </a:pPr>
            <a:r>
              <a:rPr lang="es-ES" sz="2000" dirty="0"/>
              <a:t>Creación de un sistema europeo de pensiones públicas</a:t>
            </a:r>
          </a:p>
          <a:p>
            <a:pPr>
              <a:spcAft>
                <a:spcPts val="2400"/>
              </a:spcAft>
            </a:pPr>
            <a:r>
              <a:rPr lang="es-ES" sz="2400" dirty="0"/>
              <a:t>Movilizaciones de ámbito continental</a:t>
            </a:r>
            <a:endParaRPr lang="es-ES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Para defender las pensiones públicas</a:t>
            </a:r>
            <a:endParaRPr lang="es-E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 Marcador de pie de página">
            <a:extLst>
              <a:ext uri="{FF2B5EF4-FFF2-40B4-BE49-F238E27FC236}">
                <a16:creationId xmlns:a16="http://schemas.microsoft.com/office/drawing/2014/main" id="{18E864E0-7F7E-4875-9748-C6C546DAD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0881" y="5720779"/>
            <a:ext cx="4176462" cy="573023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</p:spTree>
    <p:extLst>
      <p:ext uri="{BB962C8B-B14F-4D97-AF65-F5344CB8AC3E}">
        <p14:creationId xmlns:p14="http://schemas.microsoft.com/office/powerpoint/2010/main" val="2019885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87832"/>
          </a:xfrm>
        </p:spPr>
        <p:txBody>
          <a:bodyPr>
            <a:noAutofit/>
          </a:bodyPr>
          <a:lstStyle/>
          <a:p>
            <a:pPr>
              <a:spcAft>
                <a:spcPts val="2400"/>
              </a:spcAft>
            </a:pPr>
            <a:r>
              <a:rPr lang="es-ES" sz="2400" dirty="0"/>
              <a:t>Crisis 2008, aumento de la deuda global, banca en la sombra, llegará otra crisis</a:t>
            </a:r>
          </a:p>
          <a:p>
            <a:pPr>
              <a:spcAft>
                <a:spcPts val="2400"/>
              </a:spcAft>
            </a:pPr>
            <a:r>
              <a:rPr lang="es-ES" sz="2400" dirty="0"/>
              <a:t>Alternativas</a:t>
            </a:r>
          </a:p>
          <a:p>
            <a:pPr lvl="1">
              <a:spcAft>
                <a:spcPts val="2400"/>
              </a:spcAft>
            </a:pPr>
            <a:r>
              <a:rPr lang="es-ES" sz="2000" dirty="0"/>
              <a:t>Radicalización del capitalismo: aumento de la explotación y de la desigualdad. </a:t>
            </a:r>
          </a:p>
          <a:p>
            <a:pPr lvl="1">
              <a:spcAft>
                <a:spcPts val="2400"/>
              </a:spcAft>
            </a:pPr>
            <a:r>
              <a:rPr lang="es-ES" sz="2000" dirty="0"/>
              <a:t>Socialización: finanzas; energía; trabajo doméstico, reproductivo, de los cuidados; información y datos.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Apuntar a la superación del capitalismo</a:t>
            </a:r>
            <a:endParaRPr lang="es-E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 Marcador de pie de página">
            <a:extLst>
              <a:ext uri="{FF2B5EF4-FFF2-40B4-BE49-F238E27FC236}">
                <a16:creationId xmlns:a16="http://schemas.microsoft.com/office/drawing/2014/main" id="{18E864E0-7F7E-4875-9748-C6C546DAD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0881" y="5720779"/>
            <a:ext cx="4176462" cy="573023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</p:spTree>
    <p:extLst>
      <p:ext uri="{BB962C8B-B14F-4D97-AF65-F5344CB8AC3E}">
        <p14:creationId xmlns:p14="http://schemas.microsoft.com/office/powerpoint/2010/main" val="531259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744417"/>
          </a:xfrm>
        </p:spPr>
        <p:txBody>
          <a:bodyPr>
            <a:normAutofit/>
          </a:bodyPr>
          <a:lstStyle/>
          <a:p>
            <a:pPr marL="109728" indent="0">
              <a:spcAft>
                <a:spcPts val="2400"/>
              </a:spcAft>
              <a:buNone/>
            </a:pPr>
            <a:endParaRPr lang="gl-ES" dirty="0"/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gl-ES" dirty="0"/>
              <a:t>Lo que ignora el PEPP</a:t>
            </a:r>
            <a:endParaRPr lang="gl-ES" sz="2800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41984" y="5877588"/>
            <a:ext cx="7344816" cy="365125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AC0D8A3-62D5-4608-88EC-3CF51410B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298926"/>
              </p:ext>
            </p:extLst>
          </p:nvPr>
        </p:nvGraphicFramePr>
        <p:xfrm>
          <a:off x="1115616" y="1824602"/>
          <a:ext cx="6912768" cy="277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1638965596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75818535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4124700919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ES" sz="2800" noProof="0"/>
                        <a:t>Población &gt; 65</a:t>
                      </a:r>
                    </a:p>
                    <a:p>
                      <a:pPr algn="ctr"/>
                      <a:r>
                        <a:rPr lang="es-ES" sz="2800" noProof="0"/>
                        <a:t>% riesgo pobreza o exclusión social 2016, UE-28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616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noProof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noProof="0"/>
                        <a:t>Mujeres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noProof="0" dirty="0"/>
                        <a:t>Hombres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951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noProof="0"/>
                        <a:t>18,2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noProof="0"/>
                        <a:t>20,6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noProof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035437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s-ES" noProof="0" dirty="0"/>
                        <a:t>Fuente: Eurostat, consultado, 19-II-2018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888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42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744417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s-ES" dirty="0"/>
              <a:t>Pobreza: 0</a:t>
            </a:r>
          </a:p>
          <a:p>
            <a:pPr>
              <a:spcAft>
                <a:spcPts val="2400"/>
              </a:spcAft>
            </a:pPr>
            <a:r>
              <a:rPr lang="es-ES" dirty="0">
                <a:solidFill>
                  <a:srgbClr val="FFC000"/>
                </a:solidFill>
              </a:rPr>
              <a:t>Mercado de capitales: 24</a:t>
            </a:r>
          </a:p>
          <a:p>
            <a:pPr>
              <a:spcAft>
                <a:spcPts val="2400"/>
              </a:spcAft>
            </a:pPr>
            <a:r>
              <a:rPr lang="es-ES" dirty="0">
                <a:solidFill>
                  <a:srgbClr val="FFC000"/>
                </a:solidFill>
              </a:rPr>
              <a:t>Financiero: 60</a:t>
            </a:r>
          </a:p>
          <a:p>
            <a:pPr>
              <a:spcAft>
                <a:spcPts val="2400"/>
              </a:spcAft>
            </a:pPr>
            <a:r>
              <a:rPr lang="es-ES" dirty="0">
                <a:solidFill>
                  <a:srgbClr val="FFC000"/>
                </a:solidFill>
              </a:rPr>
              <a:t>Riesgo: 52</a:t>
            </a:r>
          </a:p>
          <a:p>
            <a:pPr>
              <a:spcAft>
                <a:spcPts val="2400"/>
              </a:spcAft>
            </a:pPr>
            <a:endParaRPr lang="gl-ES" dirty="0"/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Estadística del PEPP </a:t>
            </a:r>
            <a:r>
              <a:rPr lang="es-ES" sz="2800" dirty="0"/>
              <a:t>(89 páginas)</a:t>
            </a: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41984" y="5877588"/>
            <a:ext cx="7344816" cy="365125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144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744417"/>
          </a:xfrm>
        </p:spPr>
        <p:txBody>
          <a:bodyPr>
            <a:normAutofit lnSpcReduction="10000"/>
          </a:bodyPr>
          <a:lstStyle/>
          <a:p>
            <a:pPr>
              <a:spcAft>
                <a:spcPts val="2400"/>
              </a:spcAft>
            </a:pPr>
            <a:r>
              <a:rPr lang="es-ES" dirty="0"/>
              <a:t>Producto financiero de capitalización</a:t>
            </a:r>
          </a:p>
          <a:p>
            <a:pPr>
              <a:spcAft>
                <a:spcPts val="2400"/>
              </a:spcAft>
            </a:pPr>
            <a:r>
              <a:rPr lang="es-ES" dirty="0"/>
              <a:t>Facilita el traslado entre Estados</a:t>
            </a:r>
          </a:p>
          <a:p>
            <a:pPr>
              <a:spcAft>
                <a:spcPts val="2400"/>
              </a:spcAft>
            </a:pPr>
            <a:r>
              <a:rPr lang="es-ES" dirty="0"/>
              <a:t>Contempla la inversión en derivados financieros</a:t>
            </a:r>
          </a:p>
          <a:p>
            <a:pPr>
              <a:spcAft>
                <a:spcPts val="2400"/>
              </a:spcAft>
            </a:pPr>
            <a:r>
              <a:rPr lang="es-ES" dirty="0"/>
              <a:t>Propone que los estados miembros aprueben desgravaciones fiscales</a:t>
            </a:r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Características del PEPP</a:t>
            </a: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41984" y="5877588"/>
            <a:ext cx="7344816" cy="365125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744417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s-ES" dirty="0"/>
              <a:t>Ampliar el mercado único de capitales</a:t>
            </a:r>
          </a:p>
          <a:p>
            <a:pPr lvl="1">
              <a:spcAft>
                <a:spcPts val="2400"/>
              </a:spcAft>
            </a:pPr>
            <a:r>
              <a:rPr lang="es-ES" dirty="0"/>
              <a:t>Canalizar más ahorros a los mercados de capitales</a:t>
            </a:r>
          </a:p>
          <a:p>
            <a:pPr lvl="1">
              <a:spcAft>
                <a:spcPts val="2400"/>
              </a:spcAft>
            </a:pPr>
            <a:r>
              <a:rPr lang="es-ES" dirty="0"/>
              <a:t>De 0,7 a 2,1 billones de euros (x 3) hasta 2030</a:t>
            </a:r>
          </a:p>
          <a:p>
            <a:pPr marL="109728" indent="0">
              <a:spcAft>
                <a:spcPts val="2400"/>
              </a:spcAft>
              <a:buNone/>
            </a:pPr>
            <a:r>
              <a:rPr lang="es-ES" dirty="0"/>
              <a:t>Es un nuevo producto financiero,</a:t>
            </a:r>
          </a:p>
          <a:p>
            <a:pPr marL="109728" indent="0">
              <a:spcAft>
                <a:spcPts val="2400"/>
              </a:spcAft>
              <a:buNone/>
            </a:pPr>
            <a:r>
              <a:rPr lang="es-ES" dirty="0"/>
              <a:t>NO un sistema de protección social</a:t>
            </a:r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Objetivo del PEPP</a:t>
            </a: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41984" y="5877588"/>
            <a:ext cx="7344816" cy="365125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418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17CA26E6-C68C-4C6C-9A1D-C363812F02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883234"/>
              </p:ext>
            </p:extLst>
          </p:nvPr>
        </p:nvGraphicFramePr>
        <p:xfrm>
          <a:off x="457200" y="2204864"/>
          <a:ext cx="7623445" cy="267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043">
                  <a:extLst>
                    <a:ext uri="{9D8B030D-6E8A-4147-A177-3AD203B41FA5}">
                      <a16:colId xmlns:a16="http://schemas.microsoft.com/office/drawing/2014/main" val="2153090209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1391620346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256452168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r>
                        <a:rPr lang="es-ES" sz="2000" noProof="0"/>
                        <a:t>Año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2060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43662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/>
                        <a:t>Población &gt; 65 años (millones)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8,3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13,8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90447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/>
                        <a:t>Población &gt; 65 años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30%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66402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/>
                        <a:t>% PIB pensiones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11,8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0" noProof="0" dirty="0"/>
                        <a:t>11,0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152002"/>
                  </a:ext>
                </a:extLst>
              </a:tr>
              <a:tr h="30201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noProof="0" dirty="0"/>
                        <a:t>Fuente</a:t>
                      </a:r>
                      <a:r>
                        <a:rPr lang="gl-ES" sz="1400" noProof="0" dirty="0"/>
                        <a:t>: elaboración propia a partir de </a:t>
                      </a:r>
                      <a:r>
                        <a:rPr lang="en-GB" sz="1400" noProof="0" dirty="0"/>
                        <a:t>European Commission, </a:t>
                      </a:r>
                      <a:r>
                        <a:rPr lang="en-GB" sz="1400" i="1" noProof="0" dirty="0"/>
                        <a:t>The Ageing Report 2015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020920"/>
                  </a:ext>
                </a:extLst>
              </a:tr>
            </a:tbl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id="{4D816EEC-6FFE-4F98-B0FA-6E7842236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¿Son las pensiones públicas viables según la CE?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9680761-B176-472B-A637-C0CCDA8DEB85}"/>
              </a:ext>
            </a:extLst>
          </p:cNvPr>
          <p:cNvSpPr/>
          <p:nvPr/>
        </p:nvSpPr>
        <p:spPr>
          <a:xfrm>
            <a:off x="1223628" y="5877272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dirty="0"/>
              <a:t>Sobre el PEPP – Xabier Pérez </a:t>
            </a:r>
            <a:r>
              <a:rPr lang="gl-ES" dirty="0" err="1"/>
              <a:t>Davila</a:t>
            </a:r>
            <a:r>
              <a:rPr lang="gl-ES" dirty="0"/>
              <a:t> para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3DC09B6-BDE3-43CA-81B4-DD7E4AF80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60000">
            <a:off x="7311387" y="5864568"/>
            <a:ext cx="774418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4164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17CA26E6-C68C-4C6C-9A1D-C363812F02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725706"/>
              </p:ext>
            </p:extLst>
          </p:nvPr>
        </p:nvGraphicFramePr>
        <p:xfrm>
          <a:off x="457200" y="1481138"/>
          <a:ext cx="7931226" cy="30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0824">
                  <a:extLst>
                    <a:ext uri="{9D8B030D-6E8A-4147-A177-3AD203B41FA5}">
                      <a16:colId xmlns:a16="http://schemas.microsoft.com/office/drawing/2014/main" val="2153090209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1391620346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256452168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r>
                        <a:rPr lang="es-ES" sz="2000" noProof="0" dirty="0"/>
                        <a:t>Año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2060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43662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 dirty="0"/>
                        <a:t>% PIB pensiones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11,8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noProof="0">
                          <a:solidFill>
                            <a:schemeClr val="accent2"/>
                          </a:solidFill>
                        </a:rPr>
                        <a:t>18,0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152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 dirty="0"/>
                        <a:t>PIB para pensiones (billones €)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0,12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0,36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08531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 dirty="0"/>
                        <a:t>PIB restante (billones €)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0,9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1,6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344282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s-ES" sz="2000" noProof="0"/>
                        <a:t>PIB p.p. &lt; 65 anos (€)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24.000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noProof="0"/>
                        <a:t>50.000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1878236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noProof="0" dirty="0"/>
                        <a:t>Fuente: elaboración propia a partir de </a:t>
                      </a:r>
                      <a:r>
                        <a:rPr lang="es-ES" sz="1400" noProof="0" dirty="0" err="1"/>
                        <a:t>European</a:t>
                      </a:r>
                      <a:r>
                        <a:rPr lang="es-ES" sz="1400" noProof="0" dirty="0"/>
                        <a:t> </a:t>
                      </a:r>
                      <a:r>
                        <a:rPr lang="es-ES" sz="1400" noProof="0" dirty="0" err="1"/>
                        <a:t>Commission</a:t>
                      </a:r>
                      <a:r>
                        <a:rPr lang="es-ES" sz="1400" noProof="0" dirty="0"/>
                        <a:t>, </a:t>
                      </a:r>
                      <a:r>
                        <a:rPr lang="es-ES" sz="1400" i="1" noProof="0" dirty="0" err="1"/>
                        <a:t>The</a:t>
                      </a:r>
                      <a:r>
                        <a:rPr lang="es-ES" sz="1400" i="1" noProof="0" dirty="0"/>
                        <a:t> </a:t>
                      </a:r>
                      <a:r>
                        <a:rPr lang="es-ES" sz="1400" i="1" noProof="0" dirty="0" err="1"/>
                        <a:t>Ageing</a:t>
                      </a:r>
                      <a:r>
                        <a:rPr lang="es-ES" sz="1400" i="1" noProof="0" dirty="0"/>
                        <a:t> </a:t>
                      </a:r>
                      <a:r>
                        <a:rPr lang="es-ES" sz="1400" i="1" noProof="0" dirty="0" err="1"/>
                        <a:t>Report</a:t>
                      </a:r>
                      <a:r>
                        <a:rPr lang="es-ES" sz="1400" i="1" noProof="0" dirty="0"/>
                        <a:t> 2015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020920"/>
                  </a:ext>
                </a:extLst>
              </a:tr>
            </a:tbl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id="{4D816EEC-6FFE-4F98-B0FA-6E7842236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gl-ES" dirty="0"/>
              <a:t>¿</a:t>
            </a:r>
            <a:r>
              <a:rPr lang="es-ES" dirty="0"/>
              <a:t>Son las pensiones públicas viables según la CE?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9680761-B176-472B-A637-C0CCDA8DEB85}"/>
              </a:ext>
            </a:extLst>
          </p:cNvPr>
          <p:cNvSpPr/>
          <p:nvPr/>
        </p:nvSpPr>
        <p:spPr>
          <a:xfrm>
            <a:off x="1223628" y="5877272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dirty="0"/>
              <a:t>Sobre el PEPP– Xabier Pérez </a:t>
            </a:r>
            <a:r>
              <a:rPr lang="gl-ES" dirty="0" err="1"/>
              <a:t>Davila</a:t>
            </a:r>
            <a:r>
              <a:rPr lang="gl-ES" dirty="0"/>
              <a:t> para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3DC09B6-BDE3-43CA-81B4-DD7E4AF80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60000">
            <a:off x="7311387" y="5864568"/>
            <a:ext cx="774418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4549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s-ES" dirty="0"/>
              <a:t>Privatización y mercantilización servicios y prestaciones públicas: sanidad, educación, pensiones ...</a:t>
            </a:r>
          </a:p>
          <a:p>
            <a:pPr>
              <a:spcAft>
                <a:spcPts val="2400"/>
              </a:spcAft>
            </a:pPr>
            <a:r>
              <a:rPr lang="es-ES" dirty="0"/>
              <a:t>Extracción de rentas desde el sistema financiero</a:t>
            </a:r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880881" y="5720779"/>
            <a:ext cx="4176462" cy="573023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Marco de interpretación</a:t>
            </a:r>
            <a:endParaRPr lang="es-E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150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03855"/>
          </a:xfrm>
        </p:spPr>
        <p:txBody>
          <a:bodyPr>
            <a:normAutofit fontScale="92500" lnSpcReduction="10000"/>
          </a:bodyPr>
          <a:lstStyle/>
          <a:p>
            <a:pPr marL="109728" indent="0">
              <a:spcAft>
                <a:spcPts val="2400"/>
              </a:spcAft>
              <a:buNone/>
            </a:pPr>
            <a:endParaRPr lang="gl-ES" dirty="0"/>
          </a:p>
          <a:p>
            <a:pPr>
              <a:spcAft>
                <a:spcPts val="2400"/>
              </a:spcAft>
            </a:pPr>
            <a:r>
              <a:rPr lang="es-ES" dirty="0"/>
              <a:t>Alianzas horizontales</a:t>
            </a:r>
          </a:p>
          <a:p>
            <a:pPr>
              <a:spcAft>
                <a:spcPts val="2400"/>
              </a:spcAft>
            </a:pPr>
            <a:r>
              <a:rPr lang="es-ES" dirty="0"/>
              <a:t>Alianzas supraestatales</a:t>
            </a:r>
          </a:p>
          <a:p>
            <a:pPr>
              <a:spcAft>
                <a:spcPts val="2400"/>
              </a:spcAft>
            </a:pPr>
            <a:r>
              <a:rPr lang="es-ES" dirty="0"/>
              <a:t>Defender las pensiones públicas en Europa</a:t>
            </a:r>
          </a:p>
          <a:p>
            <a:pPr>
              <a:spcAft>
                <a:spcPts val="2400"/>
              </a:spcAft>
            </a:pPr>
            <a:r>
              <a:rPr lang="es-ES" dirty="0"/>
              <a:t>Apuntar a la superación del sistema capitalista</a:t>
            </a:r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  <a:p>
            <a:pPr marL="109728" indent="0">
              <a:spcAft>
                <a:spcPts val="2400"/>
              </a:spcAft>
              <a:buNone/>
            </a:pPr>
            <a:endParaRPr lang="gl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Alternativa para una política económica distinta</a:t>
            </a:r>
            <a:endParaRPr lang="es-E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852188"/>
            <a:ext cx="8001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 Marcador de pie de página">
            <a:extLst>
              <a:ext uri="{FF2B5EF4-FFF2-40B4-BE49-F238E27FC236}">
                <a16:creationId xmlns:a16="http://schemas.microsoft.com/office/drawing/2014/main" id="{3B9E8F29-161D-4E45-9FDE-64458E356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0881" y="5720779"/>
            <a:ext cx="4176462" cy="573023"/>
          </a:xfrm>
        </p:spPr>
        <p:txBody>
          <a:bodyPr/>
          <a:lstStyle/>
          <a:p>
            <a:pPr algn="l"/>
            <a:r>
              <a:rPr lang="gl-ES" sz="1600" dirty="0"/>
              <a:t>Sobre el PEPP – Xabier Pérez </a:t>
            </a:r>
            <a:r>
              <a:rPr lang="gl-ES" sz="1600" dirty="0" err="1"/>
              <a:t>Davila</a:t>
            </a:r>
            <a:r>
              <a:rPr lang="gl-ES" sz="1600" dirty="0"/>
              <a:t> para </a:t>
            </a:r>
          </a:p>
        </p:txBody>
      </p:sp>
    </p:spTree>
    <p:extLst>
      <p:ext uri="{BB962C8B-B14F-4D97-AF65-F5344CB8AC3E}">
        <p14:creationId xmlns:p14="http://schemas.microsoft.com/office/powerpoint/2010/main" val="3552687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1640</TotalTime>
  <Words>536</Words>
  <Application>Microsoft Office PowerPoint</Application>
  <PresentationFormat>Presentación en pantalla (4:3)</PresentationFormat>
  <Paragraphs>111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Calibri</vt:lpstr>
      <vt:lpstr>Lucida Sans Unicode</vt:lpstr>
      <vt:lpstr>Verdana</vt:lpstr>
      <vt:lpstr>Wingdings 2</vt:lpstr>
      <vt:lpstr>Wingdings 3</vt:lpstr>
      <vt:lpstr>Concurrencia</vt:lpstr>
      <vt:lpstr>Sobre el producto paneuropeo de pensiones individuales (PEPP)</vt:lpstr>
      <vt:lpstr>Lo que ignora el PEPP</vt:lpstr>
      <vt:lpstr>Estadística del PEPP (89 páginas)</vt:lpstr>
      <vt:lpstr>Características del PEPP</vt:lpstr>
      <vt:lpstr>Objetivo del PEPP</vt:lpstr>
      <vt:lpstr>¿Son las pensiones públicas viables según la CE?</vt:lpstr>
      <vt:lpstr>¿Son las pensiones públicas viables según la CE?</vt:lpstr>
      <vt:lpstr>Marco de interpretación</vt:lpstr>
      <vt:lpstr>Alternativa para una política económica distinta</vt:lpstr>
      <vt:lpstr>Alianzas horizontales</vt:lpstr>
      <vt:lpstr>Alianzas supraestatales</vt:lpstr>
      <vt:lpstr>Para defender las pensiones públicas</vt:lpstr>
      <vt:lpstr>Apuntar a la superación del capitalismo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Xornada sobre a Renda Básica</dc:title>
  <dc:creator>Usuario</dc:creator>
  <cp:lastModifiedBy>Xabier Pérez Dávila</cp:lastModifiedBy>
  <cp:revision>132</cp:revision>
  <dcterms:created xsi:type="dcterms:W3CDTF">2018-01-09T10:49:00Z</dcterms:created>
  <dcterms:modified xsi:type="dcterms:W3CDTF">2018-10-02T14:44:14Z</dcterms:modified>
</cp:coreProperties>
</file>