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97AAF-CF30-44CC-B372-51E85A0D8B3D}" type="datetimeFigureOut">
              <a:rPr lang="es-ES" smtClean="0"/>
              <a:t>22/01/2012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450BE-201B-42BA-A789-80617DB7ABC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65000"/>
                <a:lumOff val="3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88414" y="785794"/>
            <a:ext cx="2741304" cy="31813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1 CuadroTexto"/>
          <p:cNvSpPr txBox="1"/>
          <p:nvPr/>
        </p:nvSpPr>
        <p:spPr>
          <a:xfrm>
            <a:off x="214282" y="214290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FFC000"/>
                </a:solidFill>
              </a:rPr>
              <a:t>LA  ENCRUCIJADA DEL SINDICALISMO COLOMBIANO</a:t>
            </a:r>
            <a:endParaRPr lang="es-CO" sz="2800" b="1" dirty="0">
              <a:solidFill>
                <a:srgbClr val="FFC000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643174" y="1857364"/>
            <a:ext cx="379956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s-CO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¿ SERVIDUMBRE </a:t>
            </a:r>
          </a:p>
          <a:p>
            <a:pPr algn="r"/>
            <a:r>
              <a:rPr lang="es-CO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SINDICAL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571868" y="4572008"/>
            <a:ext cx="535785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CO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LUCHA INDEPENDIENTE</a:t>
            </a:r>
          </a:p>
          <a:p>
            <a:r>
              <a:rPr lang="es-CO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DE CLASE ?</a:t>
            </a:r>
            <a:endParaRPr lang="es-E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/>
        </p:nvSpPr>
        <p:spPr>
          <a:xfrm rot="20264047">
            <a:off x="7315249" y="2961433"/>
            <a:ext cx="571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solidFill>
                  <a:schemeClr val="accent3">
                    <a:lumMod val="75000"/>
                  </a:schemeClr>
                </a:solidFill>
              </a:rPr>
              <a:t>D</a:t>
            </a:r>
            <a:endParaRPr lang="es-ES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 rot="20264047">
            <a:off x="7258039" y="2776909"/>
            <a:ext cx="571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solidFill>
                  <a:schemeClr val="accent3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9" name="8 CuadroTexto"/>
          <p:cNvSpPr txBox="1"/>
          <p:nvPr/>
        </p:nvSpPr>
        <p:spPr>
          <a:xfrm rot="20264047">
            <a:off x="7186601" y="2595957"/>
            <a:ext cx="571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solidFill>
                  <a:schemeClr val="accent3">
                    <a:lumMod val="75000"/>
                  </a:schemeClr>
                </a:solidFill>
              </a:rPr>
              <a:t>C</a:t>
            </a:r>
            <a:endParaRPr lang="es-ES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5072066" y="3571876"/>
            <a:ext cx="49725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</a:t>
            </a: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1" y="4210532"/>
            <a:ext cx="3357586" cy="1947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4500570"/>
            <a:ext cx="785818" cy="58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714348" y="4000504"/>
            <a:ext cx="7786742" cy="200026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s-CO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CORRIENTE  DE LA SERVIDUMBRE  SINDICAL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-32" y="1785926"/>
            <a:ext cx="3143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002060"/>
                </a:solidFill>
              </a:rPr>
              <a:t>Reformista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002060"/>
                </a:solidFill>
              </a:rPr>
              <a:t>LIBERAL- BURGUESA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000" dirty="0" smtClean="0">
                <a:solidFill>
                  <a:srgbClr val="002060"/>
                </a:solidFill>
              </a:rPr>
              <a:t>(“Libertad individual y de empresa” son los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000" dirty="0" smtClean="0">
                <a:solidFill>
                  <a:srgbClr val="002060"/>
                </a:solidFill>
              </a:rPr>
              <a:t>motores de la sociedad) 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785786" y="3429000"/>
            <a:ext cx="757242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3600" b="1" dirty="0" smtClean="0"/>
              <a:t> </a:t>
            </a:r>
            <a:r>
              <a:rPr lang="es-CO" sz="3600" dirty="0" smtClean="0"/>
              <a:t>de la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4000" b="1" dirty="0" smtClean="0">
                <a:solidFill>
                  <a:schemeClr val="accent6">
                    <a:lumMod val="75000"/>
                  </a:schemeClr>
                </a:solidFill>
              </a:rPr>
              <a:t>CONCILIACIÓN</a:t>
            </a:r>
            <a:r>
              <a:rPr lang="es-CO" sz="4000" b="1" dirty="0" smtClean="0"/>
              <a:t>  </a:t>
            </a:r>
            <a:r>
              <a:rPr lang="es-CO" sz="4000" b="1" dirty="0" smtClean="0">
                <a:solidFill>
                  <a:schemeClr val="accent6">
                    <a:lumMod val="75000"/>
                  </a:schemeClr>
                </a:solidFill>
              </a:rPr>
              <a:t>y CONCERTACIÓN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3600" dirty="0" smtClean="0"/>
              <a:t>de los intereses  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3600" dirty="0" smtClean="0"/>
              <a:t>obrero - patronales</a:t>
            </a:r>
            <a:endParaRPr lang="es-CO" sz="3600" dirty="0"/>
          </a:p>
        </p:txBody>
      </p:sp>
      <p:sp>
        <p:nvSpPr>
          <p:cNvPr id="6" name="5 Rectángulo"/>
          <p:cNvSpPr/>
          <p:nvPr/>
        </p:nvSpPr>
        <p:spPr>
          <a:xfrm>
            <a:off x="3596703" y="857232"/>
            <a:ext cx="2015296" cy="707886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Doctrina</a:t>
            </a:r>
            <a:endParaRPr lang="es-E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500694" y="1785926"/>
            <a:ext cx="350043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2400" b="1" dirty="0" err="1" smtClean="0">
                <a:solidFill>
                  <a:srgbClr val="002060"/>
                </a:solidFill>
              </a:rPr>
              <a:t>Conciliacionista</a:t>
            </a:r>
            <a:endParaRPr lang="es-CO" sz="2400" b="1" dirty="0" smtClean="0">
              <a:solidFill>
                <a:srgbClr val="002060"/>
              </a:solidFill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002060"/>
                </a:solidFill>
              </a:rPr>
              <a:t>CLERICAL-LATIFUNDISTA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000" dirty="0" smtClean="0">
                <a:solidFill>
                  <a:srgbClr val="002060"/>
                </a:solidFill>
              </a:rPr>
              <a:t>(Predestinación humana y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000" dirty="0" smtClean="0">
                <a:solidFill>
                  <a:srgbClr val="002060"/>
                </a:solidFill>
              </a:rPr>
              <a:t>“Armonía Social de Clases”)</a:t>
            </a:r>
          </a:p>
        </p:txBody>
      </p:sp>
      <p:cxnSp>
        <p:nvCxnSpPr>
          <p:cNvPr id="8" name="7 Conector recto de flecha"/>
          <p:cNvCxnSpPr/>
          <p:nvPr/>
        </p:nvCxnSpPr>
        <p:spPr>
          <a:xfrm rot="5400000">
            <a:off x="1142976" y="1500174"/>
            <a:ext cx="571504" cy="15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>
            <a:stCxn id="6" idx="3"/>
          </p:cNvCxnSpPr>
          <p:nvPr/>
        </p:nvCxnSpPr>
        <p:spPr>
          <a:xfrm>
            <a:off x="5611999" y="1211175"/>
            <a:ext cx="1817521" cy="32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>
            <a:endCxn id="6" idx="1"/>
          </p:cNvCxnSpPr>
          <p:nvPr/>
        </p:nvCxnSpPr>
        <p:spPr>
          <a:xfrm flipV="1">
            <a:off x="1428728" y="1211175"/>
            <a:ext cx="2167975" cy="324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rot="5400000">
            <a:off x="7142974" y="1499380"/>
            <a:ext cx="571504" cy="15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endCxn id="5" idx="0"/>
          </p:cNvCxnSpPr>
          <p:nvPr/>
        </p:nvCxnSpPr>
        <p:spPr>
          <a:xfrm rot="5400000">
            <a:off x="3640059" y="2497059"/>
            <a:ext cx="1863882" cy="1588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85720" y="3286124"/>
            <a:ext cx="8643998" cy="328614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Rectángulo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s-CO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CORRIENTE  DE LA SERVIDUMBRE  SINDICAL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357554" y="1000108"/>
            <a:ext cx="2538452" cy="707886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Plataforma</a:t>
            </a:r>
            <a:endParaRPr lang="es-E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57158" y="2643182"/>
            <a:ext cx="86439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000" dirty="0" smtClean="0"/>
              <a:t>del </a:t>
            </a:r>
          </a:p>
          <a:p>
            <a:pPr algn="ctr"/>
            <a:r>
              <a:rPr lang="es-CO" sz="4000" b="1" dirty="0" smtClean="0">
                <a:solidFill>
                  <a:schemeClr val="accent6">
                    <a:lumMod val="75000"/>
                  </a:schemeClr>
                </a:solidFill>
              </a:rPr>
              <a:t>COLABORACIONISMO o SOMETIMIENTO  SINDICAL</a:t>
            </a:r>
          </a:p>
          <a:p>
            <a:pPr algn="ctr"/>
            <a:r>
              <a:rPr lang="es-CO" sz="4000" dirty="0" smtClean="0"/>
              <a:t>a los planes </a:t>
            </a:r>
            <a:r>
              <a:rPr lang="es-CO" sz="4000" dirty="0"/>
              <a:t>de </a:t>
            </a:r>
            <a:r>
              <a:rPr lang="es-CO" sz="4000" dirty="0" smtClean="0"/>
              <a:t>competencia y expansión</a:t>
            </a:r>
          </a:p>
          <a:p>
            <a:pPr algn="ctr"/>
            <a:r>
              <a:rPr lang="es-CO" sz="4000" dirty="0" smtClean="0"/>
              <a:t>de </a:t>
            </a:r>
            <a:r>
              <a:rPr lang="es-CO" sz="4000" dirty="0"/>
              <a:t>los monopolios capitalistas </a:t>
            </a:r>
            <a:endParaRPr lang="es-CO" sz="4000" dirty="0" smtClean="0"/>
          </a:p>
          <a:p>
            <a:pPr algn="ctr"/>
            <a:r>
              <a:rPr lang="es-CO" sz="4000" dirty="0" smtClean="0"/>
              <a:t>nacionales </a:t>
            </a:r>
            <a:r>
              <a:rPr lang="es-CO" sz="4000" dirty="0"/>
              <a:t>y “transnacionales”</a:t>
            </a:r>
            <a:endParaRPr lang="es-ES" sz="4000" dirty="0"/>
          </a:p>
        </p:txBody>
      </p:sp>
      <p:cxnSp>
        <p:nvCxnSpPr>
          <p:cNvPr id="6" name="5 Conector recto de flecha"/>
          <p:cNvCxnSpPr>
            <a:stCxn id="3" idx="2"/>
          </p:cNvCxnSpPr>
          <p:nvPr/>
        </p:nvCxnSpPr>
        <p:spPr>
          <a:xfrm rot="16200000" flipH="1">
            <a:off x="4167515" y="2167259"/>
            <a:ext cx="935188" cy="16658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285720" y="1857364"/>
            <a:ext cx="4572000" cy="10341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charset="0"/>
              </a:rPr>
              <a:t>COLABORACION  DE CLASES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charset="0"/>
              </a:rPr>
              <a:t> Solidaridad con  los capitalistas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es-ES_tradnl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“C</a:t>
            </a: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charset="0"/>
              </a:rPr>
              <a:t>ogestión” sindical-empresarial 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929222" y="1785926"/>
            <a:ext cx="3929058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base">
              <a:spcBef>
                <a:spcPct val="20000"/>
              </a:spcBef>
              <a:spcAft>
                <a:spcPct val="0"/>
              </a:spcAft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charset="0"/>
              </a:rPr>
              <a:t>ARMONÍA SOCIAL</a:t>
            </a:r>
          </a:p>
          <a:p>
            <a:pPr lvl="0" algn="r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charset="0"/>
              </a:rPr>
              <a:t> Solidaridad con  los capitalistas </a:t>
            </a:r>
          </a:p>
          <a:p>
            <a:pPr lvl="0" algn="r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s-ES_tradnl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es-ES_tradnl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Integracionismo</a:t>
            </a:r>
            <a:r>
              <a:rPr lang="es-ES_tradnl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empresarial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857224" y="3071810"/>
            <a:ext cx="7572428" cy="32147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57224" y="3071810"/>
            <a:ext cx="75724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000" dirty="0" smtClean="0"/>
              <a:t>Imposición </a:t>
            </a:r>
          </a:p>
          <a:p>
            <a:pPr algn="ctr"/>
            <a:r>
              <a:rPr lang="es-CO" sz="4000" dirty="0" smtClean="0"/>
              <a:t>abierta o encubierta </a:t>
            </a:r>
          </a:p>
          <a:p>
            <a:pPr algn="ctr"/>
            <a:r>
              <a:rPr lang="es-CO" sz="4000" dirty="0" smtClean="0"/>
              <a:t>de la ideología y la política del</a:t>
            </a:r>
          </a:p>
          <a:p>
            <a:pPr algn="ctr"/>
            <a:r>
              <a:rPr lang="es-CO" sz="4000" b="1" dirty="0" smtClean="0">
                <a:solidFill>
                  <a:schemeClr val="accent6">
                    <a:lumMod val="75000"/>
                  </a:schemeClr>
                </a:solidFill>
              </a:rPr>
              <a:t>CORPORATIVISMO  </a:t>
            </a:r>
          </a:p>
          <a:p>
            <a:pPr algn="ctr"/>
            <a:r>
              <a:rPr lang="es-CO" sz="4000" b="1" dirty="0" smtClean="0">
                <a:solidFill>
                  <a:schemeClr val="accent6">
                    <a:lumMod val="75000"/>
                  </a:schemeClr>
                </a:solidFill>
              </a:rPr>
              <a:t>SINDICAL-EMPRESARIAL</a:t>
            </a:r>
            <a:endParaRPr lang="es-ES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357554" y="792288"/>
            <a:ext cx="2285370" cy="707886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Estrategia</a:t>
            </a:r>
            <a:endParaRPr lang="es-E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s-CO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CORRIENTE  DE LA SERVIDUMBRE  SINDICAL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6" name="5 Conector recto de flecha"/>
          <p:cNvCxnSpPr/>
          <p:nvPr/>
        </p:nvCxnSpPr>
        <p:spPr>
          <a:xfrm rot="5400000">
            <a:off x="1142976" y="1500174"/>
            <a:ext cx="571504" cy="15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5611999" y="1211175"/>
            <a:ext cx="1817521" cy="32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flipV="1">
            <a:off x="1428728" y="1214422"/>
            <a:ext cx="1928826" cy="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rot="5400000">
            <a:off x="7142974" y="1499380"/>
            <a:ext cx="571504" cy="15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rot="5400000">
            <a:off x="3715935" y="2285595"/>
            <a:ext cx="1570842" cy="1588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71406" y="1785926"/>
            <a:ext cx="27860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002060"/>
                </a:solidFill>
              </a:rPr>
              <a:t>Aliados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Burócratas sindicales, centristas,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renegados y  resentidos</a:t>
            </a:r>
            <a:endParaRPr lang="es-CO" sz="1600" dirty="0" smtClean="0">
              <a:solidFill>
                <a:srgbClr val="002060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215074" y="1714488"/>
            <a:ext cx="2571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002060"/>
                </a:solidFill>
              </a:rPr>
              <a:t>Golpe principal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Aislar, debilitar y liquidar 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a los sindicatos 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de orientación proletaria</a:t>
            </a:r>
            <a:endParaRPr lang="es-CO" sz="16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 redondeado"/>
          <p:cNvSpPr/>
          <p:nvPr/>
        </p:nvSpPr>
        <p:spPr>
          <a:xfrm>
            <a:off x="4643406" y="1643050"/>
            <a:ext cx="4429156" cy="5072098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Rectángulo redondeado"/>
          <p:cNvSpPr/>
          <p:nvPr/>
        </p:nvSpPr>
        <p:spPr>
          <a:xfrm>
            <a:off x="142844" y="1643050"/>
            <a:ext cx="4429156" cy="50720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2571736" y="571480"/>
            <a:ext cx="439081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4000" b="1" dirty="0" smtClean="0">
                <a:ln w="1905">
                  <a:solidFill>
                    <a:srgbClr val="FFC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Principales  </a:t>
            </a:r>
            <a:r>
              <a:rPr lang="es-CO" sz="4000" b="1" dirty="0" smtClean="0">
                <a:ln w="1905">
                  <a:solidFill>
                    <a:srgbClr val="FFC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Tácticas</a:t>
            </a:r>
            <a:endParaRPr lang="es-ES" sz="4000" b="1" cap="none" spc="0" dirty="0">
              <a:ln w="1905">
                <a:solidFill>
                  <a:srgbClr val="FFC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14282" y="1785926"/>
            <a:ext cx="435771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CO" sz="2000" dirty="0" smtClean="0"/>
              <a:t> </a:t>
            </a:r>
            <a:r>
              <a:rPr lang="es-CO" sz="2000" b="1" dirty="0" smtClean="0"/>
              <a:t>ADOCTRINAMIENTO y/o COOPTACIÓN DE LÍDERES SINDICALES</a:t>
            </a:r>
          </a:p>
          <a:p>
            <a:r>
              <a:rPr lang="es-CO" sz="10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s-CO" sz="2000" dirty="0" smtClean="0"/>
              <a:t> </a:t>
            </a:r>
            <a:r>
              <a:rPr lang="es-CO" sz="2000" b="1" dirty="0" smtClean="0"/>
              <a:t>SUPLANTACIÓN O DESMONTE DE CCT   </a:t>
            </a:r>
            <a:r>
              <a:rPr lang="es-CO" dirty="0" smtClean="0"/>
              <a:t>mediante </a:t>
            </a:r>
            <a:r>
              <a:rPr lang="es-CO" dirty="0" err="1" smtClean="0"/>
              <a:t>contrapliegos</a:t>
            </a:r>
            <a:r>
              <a:rPr lang="es-CO" dirty="0" smtClean="0"/>
              <a:t>, pactos colectivos, acuerdos marco, “retiros voluntarios” </a:t>
            </a:r>
            <a:r>
              <a:rPr lang="es-CO" dirty="0" smtClean="0"/>
              <a:t>“negociaciones atípicas”, “cartas de conducta”, </a:t>
            </a:r>
            <a:r>
              <a:rPr lang="es-CO" dirty="0" smtClean="0"/>
              <a:t>pactos de productividad y competitividad, contrarreformas</a:t>
            </a:r>
          </a:p>
          <a:p>
            <a:r>
              <a:rPr lang="es-CO" sz="10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s-CO" sz="2000" dirty="0" smtClean="0"/>
              <a:t> </a:t>
            </a:r>
            <a:r>
              <a:rPr lang="es-CO" sz="2000" b="1" dirty="0" smtClean="0"/>
              <a:t>PARALELISMO SINDICAL </a:t>
            </a:r>
            <a:r>
              <a:rPr lang="es-CO" dirty="0" smtClean="0"/>
              <a:t>o creación de sindicatos reformistas en las empresas donde hay o prima el sindicato de clase</a:t>
            </a:r>
          </a:p>
          <a:p>
            <a:pPr>
              <a:buFont typeface="Arial" pitchFamily="34" charset="0"/>
              <a:buChar char="•"/>
            </a:pPr>
            <a:endParaRPr lang="es-CO" sz="1000" dirty="0"/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PACTOS “CONCERTACIÓN” LABORAL, SALARIAL y PENSIONAL </a:t>
            </a:r>
            <a:r>
              <a:rPr lang="es-CO" dirty="0" smtClean="0"/>
              <a:t>(</a:t>
            </a:r>
            <a:r>
              <a:rPr lang="es-CO" dirty="0" err="1" smtClean="0"/>
              <a:t>bi</a:t>
            </a:r>
            <a:r>
              <a:rPr lang="es-CO" dirty="0" smtClean="0"/>
              <a:t> o tripartitos)</a:t>
            </a:r>
            <a:endParaRPr lang="es-CO" dirty="0" smtClean="0"/>
          </a:p>
        </p:txBody>
      </p:sp>
      <p:sp>
        <p:nvSpPr>
          <p:cNvPr id="7" name="6 Rectángulo"/>
          <p:cNvSpPr/>
          <p:nvPr/>
        </p:nvSpPr>
        <p:spPr>
          <a:xfrm>
            <a:off x="4786314" y="1857364"/>
            <a:ext cx="428628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 CENTRAL DE MASAS CON BASE EN AFILIACION INDIVIDUAL</a:t>
            </a:r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MECANISMOS</a:t>
            </a:r>
            <a:r>
              <a:rPr lang="es-CO" dirty="0" smtClean="0"/>
              <a:t> </a:t>
            </a:r>
            <a:r>
              <a:rPr lang="es-CO" sz="2000" b="1" dirty="0" smtClean="0"/>
              <a:t> “COPARTICIPACIÓN” O CONSULTA</a:t>
            </a:r>
            <a:r>
              <a:rPr lang="es-CO" b="1" dirty="0" smtClean="0"/>
              <a:t>. </a:t>
            </a:r>
            <a:r>
              <a:rPr lang="es-CO" dirty="0" smtClean="0"/>
              <a:t>Comités </a:t>
            </a:r>
            <a:r>
              <a:rPr lang="es-CO" dirty="0"/>
              <a:t>empresariales, </a:t>
            </a:r>
            <a:r>
              <a:rPr lang="es-CO" dirty="0" smtClean="0"/>
              <a:t>mesas de diálogo social, </a:t>
            </a:r>
            <a:r>
              <a:rPr lang="es-CO" dirty="0" smtClean="0"/>
              <a:t>buzones de sugerencias, puestos en cajas </a:t>
            </a:r>
            <a:r>
              <a:rPr lang="es-CO" dirty="0"/>
              <a:t>de </a:t>
            </a:r>
            <a:r>
              <a:rPr lang="es-CO" dirty="0" smtClean="0"/>
              <a:t>compensación y SENA. </a:t>
            </a:r>
          </a:p>
          <a:p>
            <a:pPr>
              <a:buFont typeface="Arial" pitchFamily="34" charset="0"/>
              <a:buChar char="•"/>
            </a:pPr>
            <a:endParaRPr lang="es-CO" sz="500" dirty="0" smtClean="0"/>
          </a:p>
          <a:p>
            <a:pPr>
              <a:buFont typeface="Arial" pitchFamily="34" charset="0"/>
              <a:buChar char="•"/>
            </a:pPr>
            <a:r>
              <a:rPr lang="es-CO" sz="1600" dirty="0"/>
              <a:t> </a:t>
            </a:r>
            <a:r>
              <a:rPr lang="es-CO" sz="1600" dirty="0" smtClean="0"/>
              <a:t> </a:t>
            </a:r>
            <a:r>
              <a:rPr lang="es-CO" sz="2000" b="1" dirty="0" smtClean="0"/>
              <a:t>“EMPRESARISMO” SINDICAL   </a:t>
            </a:r>
            <a:r>
              <a:rPr lang="es-CO" dirty="0" smtClean="0"/>
              <a:t>(Contrato sindical, </a:t>
            </a:r>
            <a:r>
              <a:rPr lang="es-CO" dirty="0" err="1" smtClean="0"/>
              <a:t>empreSAS</a:t>
            </a:r>
            <a:r>
              <a:rPr lang="es-CO" dirty="0" smtClean="0"/>
              <a:t> y autogestión) </a:t>
            </a:r>
          </a:p>
          <a:p>
            <a:pPr>
              <a:buFont typeface="Arial" pitchFamily="34" charset="0"/>
              <a:buChar char="•"/>
            </a:pPr>
            <a:endParaRPr lang="es-CO" sz="500" dirty="0" smtClean="0"/>
          </a:p>
          <a:p>
            <a:pPr>
              <a:buFont typeface="Arial" pitchFamily="34" charset="0"/>
              <a:buChar char="•"/>
            </a:pPr>
            <a:r>
              <a:rPr lang="es-CO" sz="1600" dirty="0" smtClean="0"/>
              <a:t>  </a:t>
            </a:r>
            <a:r>
              <a:rPr lang="es-CO" sz="2000" b="1" dirty="0" smtClean="0"/>
              <a:t>ADHESIÓN DE SINDICATOS A LA RSE </a:t>
            </a:r>
            <a:r>
              <a:rPr lang="es-CO" dirty="0" smtClean="0"/>
              <a:t>(maquilla capital, cláusula laboral, </a:t>
            </a:r>
            <a:r>
              <a:rPr lang="es-CO" dirty="0" err="1" smtClean="0"/>
              <a:t>ambient</a:t>
            </a:r>
            <a:r>
              <a:rPr lang="es-CO" dirty="0" smtClean="0"/>
              <a:t>)</a:t>
            </a:r>
          </a:p>
          <a:p>
            <a:pPr>
              <a:buFont typeface="Arial" pitchFamily="34" charset="0"/>
              <a:buChar char="•"/>
            </a:pPr>
            <a:endParaRPr lang="es-CO" sz="500" b="1" dirty="0" smtClean="0"/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MONTAJE DE “GHETTOS” Y PRESIDIOS LABORALES </a:t>
            </a:r>
            <a:r>
              <a:rPr lang="es-CO" dirty="0" smtClean="0"/>
              <a:t>(enclaves minero-petrolero, zonas francas, encierro de trabajadores)</a:t>
            </a:r>
            <a:r>
              <a:rPr lang="es-CO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es-CO" sz="500" dirty="0" smtClean="0"/>
          </a:p>
          <a:p>
            <a:pPr>
              <a:buFont typeface="Arial" pitchFamily="34" charset="0"/>
              <a:buChar char="•"/>
            </a:pPr>
            <a:r>
              <a:rPr lang="es-CO" dirty="0"/>
              <a:t> </a:t>
            </a:r>
            <a:r>
              <a:rPr lang="es-CO" sz="2000" b="1" dirty="0" smtClean="0"/>
              <a:t>CONTRATACIÓN x CONFESIÓN RELIGI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428728" y="1285860"/>
            <a:ext cx="1464375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De Lucha</a:t>
            </a:r>
            <a:endParaRPr lang="es-E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5391513" y="1285860"/>
            <a:ext cx="262591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De </a:t>
            </a:r>
            <a:r>
              <a:rPr lang="es-CO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Organización</a:t>
            </a:r>
            <a:endParaRPr lang="es-E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s-CO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CORRIENTE  DE LA SERVIDUMBRE  SINDICAL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2" name="11 Conector recto de flecha"/>
          <p:cNvCxnSpPr/>
          <p:nvPr/>
        </p:nvCxnSpPr>
        <p:spPr>
          <a:xfrm rot="16200000" flipH="1">
            <a:off x="1966531" y="1109285"/>
            <a:ext cx="353152" cy="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>
            <a:stCxn id="3" idx="3"/>
          </p:cNvCxnSpPr>
          <p:nvPr/>
        </p:nvCxnSpPr>
        <p:spPr>
          <a:xfrm>
            <a:off x="6962554" y="925423"/>
            <a:ext cx="395528" cy="324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2143108" y="928670"/>
            <a:ext cx="50006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 rot="16200000" flipH="1">
            <a:off x="7181507" y="1105245"/>
            <a:ext cx="353152" cy="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714348" y="4000504"/>
            <a:ext cx="7786742" cy="200026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kumimoji="0" lang="es-CO" sz="28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CORRIENTE  SINDICAL PROLETARIA </a:t>
            </a:r>
            <a:endParaRPr lang="es-E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-32" y="1785926"/>
            <a:ext cx="31432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C00000"/>
                </a:solidFill>
              </a:rPr>
              <a:t>Científica y Revolucionaria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400" b="1" dirty="0" smtClean="0">
                <a:solidFill>
                  <a:srgbClr val="C00000"/>
                </a:solidFill>
              </a:rPr>
              <a:t>del MARXISMO- LENINISMO</a:t>
            </a:r>
            <a:r>
              <a:rPr lang="es-CO" sz="2000" dirty="0" smtClean="0">
                <a:solidFill>
                  <a:srgbClr val="C00000"/>
                </a:solidFill>
              </a:rPr>
              <a:t> 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785786" y="3429000"/>
            <a:ext cx="757242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3600" b="1" dirty="0" smtClean="0"/>
              <a:t> </a:t>
            </a:r>
            <a:r>
              <a:rPr lang="es-CO" sz="3600" dirty="0" smtClean="0"/>
              <a:t>de la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4000" b="1" dirty="0" smtClean="0">
                <a:solidFill>
                  <a:srgbClr val="C00000"/>
                </a:solidFill>
              </a:rPr>
              <a:t>CONTRADICCIÓN ANTAGÓNICA 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4000" b="1" dirty="0" smtClean="0">
                <a:solidFill>
                  <a:srgbClr val="C00000"/>
                </a:solidFill>
              </a:rPr>
              <a:t>Y LUCHA DE CLASE 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4000" b="1" dirty="0" smtClean="0"/>
              <a:t>entre trabajadores y explotadores </a:t>
            </a:r>
            <a:endParaRPr lang="es-CO" sz="3600" dirty="0"/>
          </a:p>
        </p:txBody>
      </p:sp>
      <p:sp>
        <p:nvSpPr>
          <p:cNvPr id="6" name="5 Rectángulo"/>
          <p:cNvSpPr/>
          <p:nvPr/>
        </p:nvSpPr>
        <p:spPr>
          <a:xfrm>
            <a:off x="3596703" y="857232"/>
            <a:ext cx="2015296" cy="70788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CO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Doctrina</a:t>
            </a:r>
            <a:endParaRPr lang="es-E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 rot="5400000">
            <a:off x="1142976" y="1500174"/>
            <a:ext cx="571504" cy="158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>
            <a:endCxn id="6" idx="1"/>
          </p:cNvCxnSpPr>
          <p:nvPr/>
        </p:nvCxnSpPr>
        <p:spPr>
          <a:xfrm flipV="1">
            <a:off x="1428728" y="1211175"/>
            <a:ext cx="2167975" cy="3247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>
            <a:endCxn id="5" idx="0"/>
          </p:cNvCxnSpPr>
          <p:nvPr/>
        </p:nvCxnSpPr>
        <p:spPr>
          <a:xfrm rot="5400000">
            <a:off x="3640853" y="2497059"/>
            <a:ext cx="1863088" cy="794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V="1">
            <a:off x="5500694" y="2071678"/>
            <a:ext cx="928694" cy="3248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rot="5400000">
            <a:off x="5250661" y="1821645"/>
            <a:ext cx="500066" cy="1588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Rectángulo redondeado"/>
          <p:cNvSpPr/>
          <p:nvPr/>
        </p:nvSpPr>
        <p:spPr>
          <a:xfrm>
            <a:off x="6429388" y="1714488"/>
            <a:ext cx="2286016" cy="7143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CuadroTexto"/>
          <p:cNvSpPr txBox="1"/>
          <p:nvPr/>
        </p:nvSpPr>
        <p:spPr>
          <a:xfrm>
            <a:off x="6500826" y="1669309"/>
            <a:ext cx="2143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/>
              <a:t>Los trabajadores somos la fuerza motriz de toda sociedad</a:t>
            </a:r>
            <a:endParaRPr lang="es-ES" sz="16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34325" y="500042"/>
            <a:ext cx="1209675" cy="9715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 redondeado"/>
          <p:cNvSpPr/>
          <p:nvPr/>
        </p:nvSpPr>
        <p:spPr>
          <a:xfrm>
            <a:off x="285720" y="3500438"/>
            <a:ext cx="8643998" cy="3071834"/>
          </a:xfrm>
          <a:prstGeom prst="roundRect">
            <a:avLst/>
          </a:prstGeom>
          <a:solidFill>
            <a:srgbClr val="009999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3357554" y="1000108"/>
            <a:ext cx="2602572" cy="70788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CO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Plataforma</a:t>
            </a:r>
            <a:endParaRPr lang="es-E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57158" y="2874577"/>
            <a:ext cx="8643998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000" dirty="0" smtClean="0"/>
              <a:t>de </a:t>
            </a:r>
          </a:p>
          <a:p>
            <a:pPr algn="ctr"/>
            <a:r>
              <a:rPr lang="es-CO" sz="3700" b="1" dirty="0" smtClean="0">
                <a:solidFill>
                  <a:srgbClr val="C00000"/>
                </a:solidFill>
              </a:rPr>
              <a:t>LUCHA SINDICAL ORGANIZADA, </a:t>
            </a:r>
          </a:p>
          <a:p>
            <a:pPr algn="ctr"/>
            <a:r>
              <a:rPr lang="es-CO" sz="3700" b="1" dirty="0" smtClean="0">
                <a:solidFill>
                  <a:srgbClr val="C00000"/>
                </a:solidFill>
              </a:rPr>
              <a:t>UNIFICADA E </a:t>
            </a:r>
            <a:r>
              <a:rPr lang="es-CO" sz="3700" b="1" dirty="0" smtClean="0">
                <a:solidFill>
                  <a:srgbClr val="C00000"/>
                </a:solidFill>
              </a:rPr>
              <a:t>INTERNACIONALISTA</a:t>
            </a:r>
          </a:p>
          <a:p>
            <a:pPr algn="ctr"/>
            <a:r>
              <a:rPr lang="es-CO" sz="3700" b="1" dirty="0" smtClean="0">
                <a:solidFill>
                  <a:srgbClr val="C00000"/>
                </a:solidFill>
              </a:rPr>
              <a:t> DE LOS TRABAJADORES</a:t>
            </a:r>
          </a:p>
          <a:p>
            <a:pPr algn="ctr"/>
            <a:r>
              <a:rPr lang="es-CO" sz="3700" dirty="0" smtClean="0"/>
              <a:t>en defensa de sus derechos e intereses, </a:t>
            </a:r>
          </a:p>
          <a:p>
            <a:pPr algn="ctr"/>
            <a:r>
              <a:rPr lang="es-CO" sz="3700" dirty="0" smtClean="0"/>
              <a:t>y del patrimonio estatal-nacional soberano</a:t>
            </a:r>
            <a:endParaRPr lang="es-ES" sz="3700" dirty="0"/>
          </a:p>
        </p:txBody>
      </p:sp>
      <p:cxnSp>
        <p:nvCxnSpPr>
          <p:cNvPr id="13" name="12 Conector recto de flecha"/>
          <p:cNvCxnSpPr>
            <a:stCxn id="11" idx="2"/>
          </p:cNvCxnSpPr>
          <p:nvPr/>
        </p:nvCxnSpPr>
        <p:spPr>
          <a:xfrm rot="5400000">
            <a:off x="3969231" y="2382201"/>
            <a:ext cx="1363816" cy="15402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214282" y="1714488"/>
            <a:ext cx="37862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LUCHA  E INDEPENDENCIA FRENTE AL PATRÓN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4929222" y="1785926"/>
            <a:ext cx="3929058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base">
              <a:spcBef>
                <a:spcPct val="20000"/>
              </a:spcBef>
              <a:spcAft>
                <a:spcPct val="0"/>
              </a:spcAft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SOLIDARIDAD DE CLASE</a:t>
            </a: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 Solidaridad entre trabajadores a nivel nacional e internacional</a:t>
            </a:r>
          </a:p>
          <a:p>
            <a:pPr lvl="0" algn="r" fontAlgn="base">
              <a:spcBef>
                <a:spcPct val="20000"/>
              </a:spcBef>
              <a:spcAft>
                <a:spcPct val="0"/>
              </a:spcAft>
            </a:pPr>
            <a:r>
              <a:rPr lang="es-ES_tradnl" b="1" dirty="0" smtClean="0">
                <a:solidFill>
                  <a:srgbClr val="C00000"/>
                </a:solidFill>
                <a:latin typeface="Arial" charset="0"/>
              </a:rPr>
              <a:t>ELEVAR CARÁCTER MILITANTE</a:t>
            </a:r>
            <a:endParaRPr kumimoji="0" lang="es-ES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kumimoji="0" lang="es-CO" sz="28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CORRIENTE  SINDICAL PROLETARIA </a:t>
            </a:r>
            <a:endParaRPr lang="es-E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34325" y="500042"/>
            <a:ext cx="1209675" cy="9715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357158" y="3143248"/>
            <a:ext cx="8501122" cy="32147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357158" y="3143248"/>
            <a:ext cx="842968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4000" dirty="0" smtClean="0"/>
              <a:t>Formación de un equipo nacional</a:t>
            </a:r>
          </a:p>
          <a:p>
            <a:pPr algn="ctr"/>
            <a:r>
              <a:rPr lang="es-CO" sz="4000" dirty="0" smtClean="0"/>
              <a:t>para organizar y desplegar la lucha </a:t>
            </a:r>
          </a:p>
          <a:p>
            <a:pPr algn="ctr"/>
            <a:r>
              <a:rPr lang="es-CO" sz="4000" dirty="0" smtClean="0"/>
              <a:t>contra la ideología y la política de</a:t>
            </a:r>
          </a:p>
          <a:p>
            <a:pPr algn="ctr"/>
            <a:r>
              <a:rPr lang="es-CO" sz="4000" b="1" dirty="0" smtClean="0">
                <a:solidFill>
                  <a:srgbClr val="C00000"/>
                </a:solidFill>
              </a:rPr>
              <a:t>CCOPTACIÓN Y SOMETIMIENTO SINDICAL</a:t>
            </a:r>
            <a:endParaRPr lang="es-ES" sz="4000" b="1" dirty="0">
              <a:solidFill>
                <a:srgbClr val="C0000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357554" y="792288"/>
            <a:ext cx="2285370" cy="70788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CO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Estrategia</a:t>
            </a:r>
            <a:endParaRPr lang="es-E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6" name="5 Conector recto de flecha"/>
          <p:cNvCxnSpPr/>
          <p:nvPr/>
        </p:nvCxnSpPr>
        <p:spPr>
          <a:xfrm rot="5400000">
            <a:off x="1286646" y="1357298"/>
            <a:ext cx="284958" cy="79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5611999" y="1211175"/>
            <a:ext cx="1817521" cy="324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flipV="1">
            <a:off x="1428728" y="1214422"/>
            <a:ext cx="1928826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rot="5400000">
            <a:off x="7322363" y="1321579"/>
            <a:ext cx="214314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rot="5400000">
            <a:off x="3680216" y="2321314"/>
            <a:ext cx="1642280" cy="1588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71406" y="1428736"/>
            <a:ext cx="27860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2000" b="1" dirty="0" smtClean="0">
                <a:solidFill>
                  <a:srgbClr val="002060"/>
                </a:solidFill>
              </a:rPr>
              <a:t>ALIADOS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Luchadores anticapitalistas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000" b="1" dirty="0" smtClean="0">
                <a:solidFill>
                  <a:srgbClr val="002060"/>
                </a:solidFill>
              </a:rPr>
              <a:t>RESERVAS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2000" b="1" dirty="0" smtClean="0">
                <a:solidFill>
                  <a:srgbClr val="002060"/>
                </a:solidFill>
              </a:rPr>
              <a:t>Escuelas sindicales e intelectualidad clasista</a:t>
            </a:r>
            <a:endParaRPr lang="es-CO" sz="2000" dirty="0" smtClean="0">
              <a:solidFill>
                <a:srgbClr val="002060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6215074" y="1428736"/>
            <a:ext cx="257176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sz="2000" b="1" dirty="0" smtClean="0">
                <a:solidFill>
                  <a:srgbClr val="002060"/>
                </a:solidFill>
              </a:rPr>
              <a:t>GOLPE PRINCIPAL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Desenmascarar y aislar 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CO" sz="1600" b="1" dirty="0" smtClean="0">
                <a:solidFill>
                  <a:srgbClr val="002060"/>
                </a:solidFill>
              </a:rPr>
              <a:t>a los sindicatos y líderes   reformistas y oportunistas</a:t>
            </a:r>
            <a:endParaRPr lang="es-CO" sz="1600" dirty="0" smtClean="0">
              <a:solidFill>
                <a:srgbClr val="002060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kumimoji="0" lang="es-CO" sz="28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CORRIENTE  SINDICAL PROLETARIA </a:t>
            </a:r>
            <a:endParaRPr lang="es-E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34325" y="428604"/>
            <a:ext cx="1209675" cy="9715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kumimoji="0" lang="es-CO" sz="28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CORRIENTE  SINDICAL PROLETARIA </a:t>
            </a:r>
            <a:endParaRPr lang="es-E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34325" y="500042"/>
            <a:ext cx="1209675" cy="9715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Rectángulo redondeado"/>
          <p:cNvSpPr/>
          <p:nvPr/>
        </p:nvSpPr>
        <p:spPr>
          <a:xfrm>
            <a:off x="4643406" y="2000240"/>
            <a:ext cx="4429156" cy="464347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 redondeado"/>
          <p:cNvSpPr/>
          <p:nvPr/>
        </p:nvSpPr>
        <p:spPr>
          <a:xfrm>
            <a:off x="142844" y="2000240"/>
            <a:ext cx="4429156" cy="46434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2571736" y="642918"/>
            <a:ext cx="4390818" cy="7078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CO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Principales  </a:t>
            </a:r>
            <a:r>
              <a:rPr lang="es-CO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Tácticas</a:t>
            </a:r>
            <a:endParaRPr lang="es-E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14282" y="2143116"/>
            <a:ext cx="435771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 smtClean="0"/>
              <a:t> </a:t>
            </a:r>
            <a:r>
              <a:rPr lang="es-CO" sz="2000" b="1" dirty="0" smtClean="0"/>
              <a:t>RESCATAR Y ACTUALIZAR</a:t>
            </a:r>
            <a:r>
              <a:rPr lang="es-CO" sz="2000" dirty="0" smtClean="0"/>
              <a:t> la Plataforma  de lucha y principios clasistas </a:t>
            </a:r>
            <a:r>
              <a:rPr lang="es-CO" sz="2000" dirty="0" err="1" smtClean="0"/>
              <a:t>orig</a:t>
            </a:r>
            <a:r>
              <a:rPr lang="es-CO" sz="2000" dirty="0" smtClean="0"/>
              <a:t>.  CUT </a:t>
            </a:r>
            <a:r>
              <a:rPr lang="es-CO" sz="2000" b="1" dirty="0" smtClean="0"/>
              <a:t>REFORZAR LA EDUCACIÓN SINDICAL PROLETARIA </a:t>
            </a:r>
            <a:r>
              <a:rPr lang="es-CO" sz="2000" dirty="0" smtClean="0"/>
              <a:t>ligada a</a:t>
            </a:r>
            <a:r>
              <a:rPr lang="es-CO" dirty="0" smtClean="0"/>
              <a:t> la lucha colectiva, organizada,  </a:t>
            </a:r>
            <a:r>
              <a:rPr lang="es-CO" dirty="0" smtClean="0"/>
              <a:t>independiente de trabajadores</a:t>
            </a:r>
            <a:endParaRPr lang="es-CO" dirty="0" smtClean="0"/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 ESTUDIO E INVESTIGACIÓN científica</a:t>
            </a:r>
            <a:endParaRPr lang="es-CO" sz="1000" dirty="0" smtClean="0"/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 SOLID Y ASESORÍA A CONFLICTOS</a:t>
            </a:r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 CONFRONTACIÓN  AL   DIVISIONISMO Y REFORMISMO </a:t>
            </a:r>
            <a:r>
              <a:rPr lang="es-CO" sz="1600" dirty="0" smtClean="0"/>
              <a:t>SINDICAL</a:t>
            </a:r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 PROGRAMA POR AREA TRABAJO FSM; </a:t>
            </a:r>
            <a:r>
              <a:rPr lang="es-CO" dirty="0" smtClean="0"/>
              <a:t>comunicación, organización, etc</a:t>
            </a:r>
            <a:r>
              <a:rPr lang="es-CO" sz="2000" b="1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TRIBUNAL LIBERTAD SINDICAL COL</a:t>
            </a:r>
          </a:p>
          <a:p>
            <a:pPr>
              <a:buFont typeface="Arial" pitchFamily="34" charset="0"/>
              <a:buChar char="•"/>
            </a:pPr>
            <a:r>
              <a:rPr lang="es-CO" dirty="0" smtClean="0"/>
              <a:t>Vinculación activa a luchas de otros sectores populares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786314" y="2214554"/>
            <a:ext cx="428628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 CONFORMACIÓN DEL EQUIPO NACIONAL FSM Y SUS REGIONALES</a:t>
            </a:r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 CREACIÓN DE COORDINADORAS SECTORIALES Y  REGIONALES </a:t>
            </a:r>
            <a:r>
              <a:rPr lang="es-CO" sz="1600" dirty="0" smtClean="0"/>
              <a:t>CON  </a:t>
            </a:r>
            <a:r>
              <a:rPr lang="es-CO" sz="1600" dirty="0" err="1" smtClean="0"/>
              <a:t>infrae</a:t>
            </a:r>
            <a:r>
              <a:rPr lang="es-CO" sz="1600" dirty="0" smtClean="0"/>
              <a:t> funciones y responsabilidades definidas</a:t>
            </a:r>
          </a:p>
          <a:p>
            <a:pPr>
              <a:buFont typeface="Arial" pitchFamily="34" charset="0"/>
              <a:buChar char="•"/>
            </a:pPr>
            <a:r>
              <a:rPr lang="es-CO" sz="2000" b="1" dirty="0"/>
              <a:t> </a:t>
            </a:r>
            <a:r>
              <a:rPr lang="es-CO" sz="2000" b="1" dirty="0" smtClean="0"/>
              <a:t>RESPONSABLES DEL TRABAJO  CLASISTA DENTRO DE  LA CUT</a:t>
            </a:r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 SELLAR ACUERDOS Y SENTAR PILARES DE LA ESCUELA FSM-COLOMBIA</a:t>
            </a:r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 UIS: </a:t>
            </a:r>
            <a:r>
              <a:rPr lang="es-CO" dirty="0" smtClean="0"/>
              <a:t>frente a “transnacionales” y  equipo contacto otros líderes y </a:t>
            </a:r>
            <a:r>
              <a:rPr lang="es-CO" dirty="0" err="1" smtClean="0"/>
              <a:t>org</a:t>
            </a:r>
            <a:r>
              <a:rPr lang="es-CO" dirty="0" smtClean="0"/>
              <a:t>. Clasistas; </a:t>
            </a:r>
            <a:r>
              <a:rPr lang="es-CO" dirty="0" smtClean="0"/>
              <a:t>comités sindicales fronterizos</a:t>
            </a:r>
          </a:p>
          <a:p>
            <a:pPr>
              <a:buFont typeface="Arial" pitchFamily="34" charset="0"/>
              <a:buChar char="•"/>
            </a:pPr>
            <a:r>
              <a:rPr lang="es-CO" sz="2000" b="1" dirty="0" smtClean="0"/>
              <a:t>CAMPAÑA AFILIACIÓN A FSM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1357290" y="1643050"/>
            <a:ext cx="1327607" cy="461665"/>
          </a:xfrm>
          <a:prstGeom prst="rect">
            <a:avLst/>
          </a:prstGeom>
          <a:solidFill>
            <a:srgbClr val="C00000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 Lucha</a:t>
            </a:r>
            <a:endParaRPr lang="es-E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933680" y="1643050"/>
            <a:ext cx="2210220" cy="461665"/>
          </a:xfrm>
          <a:prstGeom prst="rect">
            <a:avLst/>
          </a:prstGeom>
          <a:solidFill>
            <a:srgbClr val="C00000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 </a:t>
            </a:r>
            <a:r>
              <a:rPr lang="es-CO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Organización</a:t>
            </a:r>
            <a:endParaRPr lang="es-E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12" name="11 Conector recto de flecha"/>
          <p:cNvCxnSpPr/>
          <p:nvPr/>
        </p:nvCxnSpPr>
        <p:spPr>
          <a:xfrm rot="16200000" flipH="1">
            <a:off x="1739767" y="1311148"/>
            <a:ext cx="642942" cy="2086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>
            <a:stCxn id="7" idx="3"/>
          </p:cNvCxnSpPr>
          <p:nvPr/>
        </p:nvCxnSpPr>
        <p:spPr>
          <a:xfrm>
            <a:off x="6962554" y="996861"/>
            <a:ext cx="395528" cy="324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2071670" y="1000108"/>
            <a:ext cx="500066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rot="5400000">
            <a:off x="7037405" y="1321579"/>
            <a:ext cx="642148" cy="79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610</Words>
  <Application>Microsoft Office PowerPoint</Application>
  <PresentationFormat>Presentación en pantalla (4:3)</PresentationFormat>
  <Paragraphs>121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CORRIENTE DE LA SERVIDUMBRE  SINDICAL</dc:title>
  <dc:creator>FAMILIA</dc:creator>
  <cp:lastModifiedBy>FAMILIA</cp:lastModifiedBy>
  <cp:revision>62</cp:revision>
  <dcterms:created xsi:type="dcterms:W3CDTF">2012-01-22T17:22:46Z</dcterms:created>
  <dcterms:modified xsi:type="dcterms:W3CDTF">2012-01-22T22:58:53Z</dcterms:modified>
</cp:coreProperties>
</file>