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</p:sldMasterIdLst>
  <p:notesMasterIdLst>
    <p:notesMasterId r:id="rId16"/>
  </p:notesMasterIdLst>
  <p:sldIdLst>
    <p:sldId id="256" r:id="rId8"/>
    <p:sldId id="257" r:id="rId9"/>
    <p:sldId id="258" r:id="rId10"/>
    <p:sldId id="259" r:id="rId11"/>
    <p:sldId id="260" r:id="rId12"/>
    <p:sldId id="263" r:id="rId13"/>
    <p:sldId id="262" r:id="rId14"/>
    <p:sldId id="264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C692-A309-4C76-A0CF-82E1693EDB0B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F7062-5124-40DF-8031-9584F0E7AA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4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F7062-5124-40DF-8031-9584F0E7AA9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50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2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56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57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74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91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644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830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2729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65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6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C05560-8A0F-4536-9746-2B9B14955E97}" type="datetimeFigureOut">
              <a:rPr lang="es-CO" smtClean="0"/>
              <a:t>20/09/2018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169476-6AEC-46BA-9AFE-4F094D6BAF5A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7193" y="1587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FUTURO PERTENECE </a:t>
            </a:r>
            <a:br>
              <a:rPr lang="es-C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C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LOS SINDICATOS DE CLASE </a:t>
            </a:r>
            <a:r>
              <a:rPr lang="es-C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C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CO" sz="28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-no a los </a:t>
            </a:r>
            <a:r>
              <a:rPr lang="es-CO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s-CO" sz="28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colaboración-</a:t>
            </a:r>
            <a:endParaRPr lang="es-CO" sz="28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799"/>
            <a:ext cx="6359491" cy="346482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75656" y="5335468"/>
            <a:ext cx="60805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Ruede de Prensa de GEORGES MAVRIKOS</a:t>
            </a:r>
          </a:p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Secretario General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la Federación Sindical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Mundial</a:t>
            </a:r>
          </a:p>
          <a:p>
            <a:pPr algn="ctr"/>
            <a:r>
              <a:rPr lang="es-CO" b="1" dirty="0" smtClean="0">
                <a:latin typeface="Calibri" pitchFamily="34" charset="0"/>
                <a:cs typeface="Calibri" pitchFamily="34" charset="0"/>
              </a:rPr>
              <a:t>durante  reunión con las centrales sindicales afiliadas</a:t>
            </a:r>
          </a:p>
          <a:p>
            <a:pPr algn="ctr"/>
            <a:r>
              <a:rPr lang="es-CO" b="1" dirty="0" smtClean="0">
                <a:latin typeface="Calibri" pitchFamily="34" charset="0"/>
                <a:cs typeface="Calibri" pitchFamily="34" charset="0"/>
              </a:rPr>
              <a:t>Madrid, 10 de Julio de 2018</a:t>
            </a:r>
          </a:p>
        </p:txBody>
      </p:sp>
      <p:pic>
        <p:nvPicPr>
          <p:cNvPr id="7" name="Picture 2" descr="Resultado de imagen para PRIMERO DE MAYO f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75416" cy="10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1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“Hablar cara a cara con los amigos y afiliados a la FSM </a:t>
            </a:r>
            <a:endParaRPr lang="es-CO" sz="2400" b="1" dirty="0" smtClean="0"/>
          </a:p>
          <a:p>
            <a:pPr algn="ctr"/>
            <a:r>
              <a:rPr lang="es-CO" sz="2400" b="1" dirty="0" smtClean="0"/>
              <a:t>y </a:t>
            </a:r>
            <a:r>
              <a:rPr lang="es-CO" sz="2400" b="1" dirty="0"/>
              <a:t>debatir sobre la necesidad de defender los derechos de la clase trabajadora en España</a:t>
            </a:r>
            <a:r>
              <a:rPr lang="es-CO" sz="2400" b="1" dirty="0" smtClean="0"/>
              <a:t>”</a:t>
            </a:r>
          </a:p>
          <a:p>
            <a:pPr algn="ctr"/>
            <a:r>
              <a:rPr lang="es-CO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fue </a:t>
            </a:r>
            <a:r>
              <a:rPr lang="es-CO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 respuesta de </a:t>
            </a:r>
            <a:r>
              <a:rPr lang="es-CO" sz="20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Mavrikos</a:t>
            </a:r>
            <a:r>
              <a:rPr lang="es-CO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la razón de su presencia en </a:t>
            </a:r>
            <a:r>
              <a:rPr lang="es-CO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Madrid.</a:t>
            </a:r>
          </a:p>
          <a:p>
            <a:pPr algn="ctr"/>
            <a:endParaRPr lang="es-CO" sz="2000" b="1" i="1" dirty="0"/>
          </a:p>
          <a:p>
            <a:pPr algn="ctr"/>
            <a:r>
              <a:rPr lang="es-CO" sz="2000" dirty="0" smtClean="0"/>
              <a:t>También explicó que su viaje a Madrid respondía al deseo de informar a toda la afiliación de las actividades de la FSM en todo el mundo en 2018.</a:t>
            </a:r>
          </a:p>
          <a:p>
            <a:pPr algn="ctr"/>
            <a:endParaRPr lang="es-CO" sz="20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539552" y="3371508"/>
            <a:ext cx="8064896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clase obrera en España </a:t>
            </a:r>
            <a:endParaRPr lang="es-CO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encuentra ante un gran peligro en estos momentos </a:t>
            </a:r>
            <a:endParaRPr lang="es-CO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que la patronal y los sindicatos CCOO y </a:t>
            </a:r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UGT</a:t>
            </a:r>
          </a:p>
          <a:p>
            <a:pPr algn="ctr"/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vuelto a firmar un nuevo Pacto Social</a:t>
            </a:r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es-CO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5005625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i="1" dirty="0" smtClean="0"/>
              <a:t>así insistió </a:t>
            </a:r>
            <a:r>
              <a:rPr lang="es-CO" sz="2000" b="1" i="1" dirty="0"/>
              <a:t>el dirigente de origen griego que unos momentos antes había depositado una ofrenda en el monumento a las Brigadas Internacionales en la Ciudad Universitaria de </a:t>
            </a:r>
            <a:r>
              <a:rPr lang="es-CO" sz="2000" b="1" i="1"/>
              <a:t>la </a:t>
            </a:r>
            <a:r>
              <a:rPr lang="es-CO" sz="2000" b="1" i="1" smtClean="0"/>
              <a:t>capital </a:t>
            </a:r>
            <a:endParaRPr lang="es-CO" sz="2000" b="1" i="1" dirty="0"/>
          </a:p>
        </p:txBody>
      </p:sp>
    </p:spTree>
    <p:extLst>
      <p:ext uri="{BB962C8B-B14F-4D97-AF65-F5344CB8AC3E}">
        <p14:creationId xmlns:p14="http://schemas.microsoft.com/office/powerpoint/2010/main" val="27491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rebelion.org/imagenes/244003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8215"/>
            <a:ext cx="2952328" cy="23309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56053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4645585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George </a:t>
            </a:r>
            <a:r>
              <a:rPr lang="es-CO" sz="2000" b="1" dirty="0" err="1" smtClean="0"/>
              <a:t>Mavrikos</a:t>
            </a:r>
            <a:r>
              <a:rPr lang="es-CO" sz="2000" b="1" dirty="0" smtClean="0"/>
              <a:t> junto a dirigentes sindicales del Estado español  --</a:t>
            </a:r>
            <a:r>
              <a:rPr lang="es-CO" sz="2000" b="1" i="1" dirty="0" smtClean="0"/>
              <a:t>en la Ciudad Universitaria de Madrid-</a:t>
            </a:r>
          </a:p>
          <a:p>
            <a:pPr algn="ctr"/>
            <a:r>
              <a:rPr lang="es-CO" sz="2000" b="1" dirty="0" smtClean="0"/>
              <a:t>tras haber </a:t>
            </a:r>
            <a:r>
              <a:rPr lang="es-CO" sz="2000" b="1" dirty="0"/>
              <a:t>depositado una ofrenda </a:t>
            </a:r>
            <a:endParaRPr lang="es-CO" sz="2000" b="1" dirty="0" smtClean="0"/>
          </a:p>
          <a:p>
            <a:pPr algn="ctr"/>
            <a:r>
              <a:rPr lang="es-CO" sz="2000" b="1" dirty="0" smtClean="0"/>
              <a:t>en </a:t>
            </a:r>
            <a:r>
              <a:rPr lang="es-CO" sz="2000" b="1" dirty="0"/>
              <a:t>el monumento a las Brigadas </a:t>
            </a:r>
            <a:r>
              <a:rPr lang="es-CO" sz="2000" b="1" dirty="0" smtClean="0"/>
              <a:t>Internacionales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43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79512" y="980728"/>
            <a:ext cx="8496944" cy="3843729"/>
          </a:xfrm>
          <a:custGeom>
            <a:avLst/>
            <a:gdLst>
              <a:gd name="connsiteX0" fmla="*/ 0 w 8496944"/>
              <a:gd name="connsiteY0" fmla="*/ 640100 h 3840524"/>
              <a:gd name="connsiteX1" fmla="*/ 640100 w 8496944"/>
              <a:gd name="connsiteY1" fmla="*/ 0 h 3840524"/>
              <a:gd name="connsiteX2" fmla="*/ 7856844 w 8496944"/>
              <a:gd name="connsiteY2" fmla="*/ 0 h 3840524"/>
              <a:gd name="connsiteX3" fmla="*/ 8496944 w 8496944"/>
              <a:gd name="connsiteY3" fmla="*/ 640100 h 3840524"/>
              <a:gd name="connsiteX4" fmla="*/ 8496944 w 8496944"/>
              <a:gd name="connsiteY4" fmla="*/ 3200424 h 3840524"/>
              <a:gd name="connsiteX5" fmla="*/ 7856844 w 8496944"/>
              <a:gd name="connsiteY5" fmla="*/ 3840524 h 3840524"/>
              <a:gd name="connsiteX6" fmla="*/ 640100 w 8496944"/>
              <a:gd name="connsiteY6" fmla="*/ 3840524 h 3840524"/>
              <a:gd name="connsiteX7" fmla="*/ 0 w 8496944"/>
              <a:gd name="connsiteY7" fmla="*/ 3200424 h 3840524"/>
              <a:gd name="connsiteX8" fmla="*/ 0 w 8496944"/>
              <a:gd name="connsiteY8" fmla="*/ 640100 h 3840524"/>
              <a:gd name="connsiteX0" fmla="*/ 0 w 8496944"/>
              <a:gd name="connsiteY0" fmla="*/ 640100 h 3843729"/>
              <a:gd name="connsiteX1" fmla="*/ 640100 w 8496944"/>
              <a:gd name="connsiteY1" fmla="*/ 0 h 3843729"/>
              <a:gd name="connsiteX2" fmla="*/ 7856844 w 8496944"/>
              <a:gd name="connsiteY2" fmla="*/ 0 h 3843729"/>
              <a:gd name="connsiteX3" fmla="*/ 8496944 w 8496944"/>
              <a:gd name="connsiteY3" fmla="*/ 640100 h 3843729"/>
              <a:gd name="connsiteX4" fmla="*/ 8496944 w 8496944"/>
              <a:gd name="connsiteY4" fmla="*/ 3200424 h 3843729"/>
              <a:gd name="connsiteX5" fmla="*/ 7856844 w 8496944"/>
              <a:gd name="connsiteY5" fmla="*/ 3840524 h 3843729"/>
              <a:gd name="connsiteX6" fmla="*/ 6604746 w 8496944"/>
              <a:gd name="connsiteY6" fmla="*/ 3843729 h 3843729"/>
              <a:gd name="connsiteX7" fmla="*/ 640100 w 8496944"/>
              <a:gd name="connsiteY7" fmla="*/ 3840524 h 3843729"/>
              <a:gd name="connsiteX8" fmla="*/ 0 w 8496944"/>
              <a:gd name="connsiteY8" fmla="*/ 3200424 h 3843729"/>
              <a:gd name="connsiteX9" fmla="*/ 0 w 8496944"/>
              <a:gd name="connsiteY9" fmla="*/ 640100 h 3843729"/>
              <a:gd name="connsiteX0" fmla="*/ 0 w 8496944"/>
              <a:gd name="connsiteY0" fmla="*/ 640100 h 3843729"/>
              <a:gd name="connsiteX1" fmla="*/ 640100 w 8496944"/>
              <a:gd name="connsiteY1" fmla="*/ 0 h 3843729"/>
              <a:gd name="connsiteX2" fmla="*/ 7856844 w 8496944"/>
              <a:gd name="connsiteY2" fmla="*/ 0 h 3843729"/>
              <a:gd name="connsiteX3" fmla="*/ 8496944 w 8496944"/>
              <a:gd name="connsiteY3" fmla="*/ 640100 h 3843729"/>
              <a:gd name="connsiteX4" fmla="*/ 8496944 w 8496944"/>
              <a:gd name="connsiteY4" fmla="*/ 3200424 h 3843729"/>
              <a:gd name="connsiteX5" fmla="*/ 7856844 w 8496944"/>
              <a:gd name="connsiteY5" fmla="*/ 3840524 h 3843729"/>
              <a:gd name="connsiteX6" fmla="*/ 6604746 w 8496944"/>
              <a:gd name="connsiteY6" fmla="*/ 3843729 h 3843729"/>
              <a:gd name="connsiteX7" fmla="*/ 2312965 w 8496944"/>
              <a:gd name="connsiteY7" fmla="*/ 3828980 h 3843729"/>
              <a:gd name="connsiteX8" fmla="*/ 640100 w 8496944"/>
              <a:gd name="connsiteY8" fmla="*/ 3840524 h 3843729"/>
              <a:gd name="connsiteX9" fmla="*/ 0 w 8496944"/>
              <a:gd name="connsiteY9" fmla="*/ 3200424 h 3843729"/>
              <a:gd name="connsiteX10" fmla="*/ 0 w 8496944"/>
              <a:gd name="connsiteY10" fmla="*/ 640100 h 3843729"/>
              <a:gd name="connsiteX0" fmla="*/ 2312965 w 8496944"/>
              <a:gd name="connsiteY0" fmla="*/ 3828980 h 3920420"/>
              <a:gd name="connsiteX1" fmla="*/ 640100 w 8496944"/>
              <a:gd name="connsiteY1" fmla="*/ 3840524 h 3920420"/>
              <a:gd name="connsiteX2" fmla="*/ 0 w 8496944"/>
              <a:gd name="connsiteY2" fmla="*/ 3200424 h 3920420"/>
              <a:gd name="connsiteX3" fmla="*/ 0 w 8496944"/>
              <a:gd name="connsiteY3" fmla="*/ 640100 h 3920420"/>
              <a:gd name="connsiteX4" fmla="*/ 640100 w 8496944"/>
              <a:gd name="connsiteY4" fmla="*/ 0 h 3920420"/>
              <a:gd name="connsiteX5" fmla="*/ 7856844 w 8496944"/>
              <a:gd name="connsiteY5" fmla="*/ 0 h 3920420"/>
              <a:gd name="connsiteX6" fmla="*/ 8496944 w 8496944"/>
              <a:gd name="connsiteY6" fmla="*/ 640100 h 3920420"/>
              <a:gd name="connsiteX7" fmla="*/ 8496944 w 8496944"/>
              <a:gd name="connsiteY7" fmla="*/ 3200424 h 3920420"/>
              <a:gd name="connsiteX8" fmla="*/ 7856844 w 8496944"/>
              <a:gd name="connsiteY8" fmla="*/ 3840524 h 3920420"/>
              <a:gd name="connsiteX9" fmla="*/ 6604746 w 8496944"/>
              <a:gd name="connsiteY9" fmla="*/ 3843729 h 3920420"/>
              <a:gd name="connsiteX10" fmla="*/ 2404405 w 8496944"/>
              <a:gd name="connsiteY10" fmla="*/ 3920420 h 3920420"/>
              <a:gd name="connsiteX0" fmla="*/ 2312965 w 8496944"/>
              <a:gd name="connsiteY0" fmla="*/ 3828980 h 3920420"/>
              <a:gd name="connsiteX1" fmla="*/ 640100 w 8496944"/>
              <a:gd name="connsiteY1" fmla="*/ 3840524 h 3920420"/>
              <a:gd name="connsiteX2" fmla="*/ 0 w 8496944"/>
              <a:gd name="connsiteY2" fmla="*/ 3200424 h 3920420"/>
              <a:gd name="connsiteX3" fmla="*/ 0 w 8496944"/>
              <a:gd name="connsiteY3" fmla="*/ 640100 h 3920420"/>
              <a:gd name="connsiteX4" fmla="*/ 640100 w 8496944"/>
              <a:gd name="connsiteY4" fmla="*/ 0 h 3920420"/>
              <a:gd name="connsiteX5" fmla="*/ 7856844 w 8496944"/>
              <a:gd name="connsiteY5" fmla="*/ 0 h 3920420"/>
              <a:gd name="connsiteX6" fmla="*/ 8496944 w 8496944"/>
              <a:gd name="connsiteY6" fmla="*/ 640100 h 3920420"/>
              <a:gd name="connsiteX7" fmla="*/ 8496944 w 8496944"/>
              <a:gd name="connsiteY7" fmla="*/ 3200424 h 3920420"/>
              <a:gd name="connsiteX8" fmla="*/ 7856844 w 8496944"/>
              <a:gd name="connsiteY8" fmla="*/ 3840524 h 3920420"/>
              <a:gd name="connsiteX9" fmla="*/ 6604746 w 8496944"/>
              <a:gd name="connsiteY9" fmla="*/ 3843729 h 3920420"/>
              <a:gd name="connsiteX10" fmla="*/ 2404405 w 8496944"/>
              <a:gd name="connsiteY10" fmla="*/ 3920420 h 3920420"/>
              <a:gd name="connsiteX0" fmla="*/ 2312965 w 8496944"/>
              <a:gd name="connsiteY0" fmla="*/ 3828980 h 3843729"/>
              <a:gd name="connsiteX1" fmla="*/ 640100 w 8496944"/>
              <a:gd name="connsiteY1" fmla="*/ 3840524 h 3843729"/>
              <a:gd name="connsiteX2" fmla="*/ 0 w 8496944"/>
              <a:gd name="connsiteY2" fmla="*/ 3200424 h 3843729"/>
              <a:gd name="connsiteX3" fmla="*/ 0 w 8496944"/>
              <a:gd name="connsiteY3" fmla="*/ 640100 h 3843729"/>
              <a:gd name="connsiteX4" fmla="*/ 640100 w 8496944"/>
              <a:gd name="connsiteY4" fmla="*/ 0 h 3843729"/>
              <a:gd name="connsiteX5" fmla="*/ 7856844 w 8496944"/>
              <a:gd name="connsiteY5" fmla="*/ 0 h 3843729"/>
              <a:gd name="connsiteX6" fmla="*/ 8496944 w 8496944"/>
              <a:gd name="connsiteY6" fmla="*/ 640100 h 3843729"/>
              <a:gd name="connsiteX7" fmla="*/ 8496944 w 8496944"/>
              <a:gd name="connsiteY7" fmla="*/ 3200424 h 3843729"/>
              <a:gd name="connsiteX8" fmla="*/ 7856844 w 8496944"/>
              <a:gd name="connsiteY8" fmla="*/ 3840524 h 3843729"/>
              <a:gd name="connsiteX9" fmla="*/ 6604746 w 8496944"/>
              <a:gd name="connsiteY9" fmla="*/ 3843729 h 38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944" h="3843729">
                <a:moveTo>
                  <a:pt x="2312965" y="3828980"/>
                </a:moveTo>
                <a:lnTo>
                  <a:pt x="640100" y="3840524"/>
                </a:lnTo>
                <a:cubicBezTo>
                  <a:pt x="286583" y="3840524"/>
                  <a:pt x="0" y="3553941"/>
                  <a:pt x="0" y="3200424"/>
                </a:cubicBezTo>
                <a:lnTo>
                  <a:pt x="0" y="640100"/>
                </a:lnTo>
                <a:cubicBezTo>
                  <a:pt x="0" y="286583"/>
                  <a:pt x="286583" y="0"/>
                  <a:pt x="640100" y="0"/>
                </a:cubicBezTo>
                <a:lnTo>
                  <a:pt x="7856844" y="0"/>
                </a:lnTo>
                <a:cubicBezTo>
                  <a:pt x="8210361" y="0"/>
                  <a:pt x="8496944" y="286583"/>
                  <a:pt x="8496944" y="640100"/>
                </a:cubicBezTo>
                <a:lnTo>
                  <a:pt x="8496944" y="3200424"/>
                </a:lnTo>
                <a:cubicBezTo>
                  <a:pt x="8496944" y="3553941"/>
                  <a:pt x="8210361" y="3840524"/>
                  <a:pt x="7856844" y="3840524"/>
                </a:cubicBezTo>
                <a:lnTo>
                  <a:pt x="6604746" y="384372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lipse"/>
          <p:cNvSpPr/>
          <p:nvPr/>
        </p:nvSpPr>
        <p:spPr>
          <a:xfrm>
            <a:off x="1259632" y="5421417"/>
            <a:ext cx="2128502" cy="540057"/>
          </a:xfrm>
          <a:prstGeom prst="ellipse">
            <a:avLst/>
          </a:prstGeom>
          <a:solidFill>
            <a:srgbClr val="FFD54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3595626" y="5409223"/>
            <a:ext cx="2128502" cy="540057"/>
          </a:xfrm>
          <a:prstGeom prst="ellipse">
            <a:avLst/>
          </a:prstGeom>
          <a:solidFill>
            <a:srgbClr val="FFD54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Elipse"/>
          <p:cNvSpPr/>
          <p:nvPr/>
        </p:nvSpPr>
        <p:spPr>
          <a:xfrm>
            <a:off x="5971890" y="5409223"/>
            <a:ext cx="2128502" cy="540057"/>
          </a:xfrm>
          <a:prstGeom prst="ellipse">
            <a:avLst/>
          </a:prstGeom>
          <a:solidFill>
            <a:srgbClr val="FFD54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9 Paralelogramo"/>
          <p:cNvSpPr/>
          <p:nvPr/>
        </p:nvSpPr>
        <p:spPr>
          <a:xfrm flipH="1">
            <a:off x="4771584" y="3204894"/>
            <a:ext cx="2248688" cy="368122"/>
          </a:xfrm>
          <a:custGeom>
            <a:avLst/>
            <a:gdLst>
              <a:gd name="connsiteX0" fmla="*/ 0 w 2376264"/>
              <a:gd name="connsiteY0" fmla="*/ 391978 h 391978"/>
              <a:gd name="connsiteX1" fmla="*/ 97995 w 2376264"/>
              <a:gd name="connsiteY1" fmla="*/ 0 h 391978"/>
              <a:gd name="connsiteX2" fmla="*/ 2376264 w 2376264"/>
              <a:gd name="connsiteY2" fmla="*/ 0 h 391978"/>
              <a:gd name="connsiteX3" fmla="*/ 2278270 w 2376264"/>
              <a:gd name="connsiteY3" fmla="*/ 391978 h 391978"/>
              <a:gd name="connsiteX4" fmla="*/ 0 w 2376264"/>
              <a:gd name="connsiteY4" fmla="*/ 391978 h 391978"/>
              <a:gd name="connsiteX0" fmla="*/ 0 w 3851103"/>
              <a:gd name="connsiteY0" fmla="*/ 391978 h 391978"/>
              <a:gd name="connsiteX1" fmla="*/ 97995 w 3851103"/>
              <a:gd name="connsiteY1" fmla="*/ 0 h 391978"/>
              <a:gd name="connsiteX2" fmla="*/ 3851103 w 3851103"/>
              <a:gd name="connsiteY2" fmla="*/ 73741 h 391978"/>
              <a:gd name="connsiteX3" fmla="*/ 2278270 w 3851103"/>
              <a:gd name="connsiteY3" fmla="*/ 391978 h 391978"/>
              <a:gd name="connsiteX4" fmla="*/ 0 w 3851103"/>
              <a:gd name="connsiteY4" fmla="*/ 391978 h 391978"/>
              <a:gd name="connsiteX0" fmla="*/ 0 w 3851103"/>
              <a:gd name="connsiteY0" fmla="*/ 332984 h 332984"/>
              <a:gd name="connsiteX1" fmla="*/ 3755595 w 3851103"/>
              <a:gd name="connsiteY1" fmla="*/ 0 h 332984"/>
              <a:gd name="connsiteX2" fmla="*/ 3851103 w 3851103"/>
              <a:gd name="connsiteY2" fmla="*/ 14747 h 332984"/>
              <a:gd name="connsiteX3" fmla="*/ 2278270 w 3851103"/>
              <a:gd name="connsiteY3" fmla="*/ 332984 h 332984"/>
              <a:gd name="connsiteX4" fmla="*/ 0 w 3851103"/>
              <a:gd name="connsiteY4" fmla="*/ 332984 h 332984"/>
              <a:gd name="connsiteX0" fmla="*/ 0 w 3851103"/>
              <a:gd name="connsiteY0" fmla="*/ 362480 h 362480"/>
              <a:gd name="connsiteX1" fmla="*/ 1912047 w 3851103"/>
              <a:gd name="connsiteY1" fmla="*/ 0 h 362480"/>
              <a:gd name="connsiteX2" fmla="*/ 3851103 w 3851103"/>
              <a:gd name="connsiteY2" fmla="*/ 44243 h 362480"/>
              <a:gd name="connsiteX3" fmla="*/ 2278270 w 3851103"/>
              <a:gd name="connsiteY3" fmla="*/ 362480 h 362480"/>
              <a:gd name="connsiteX4" fmla="*/ 0 w 3851103"/>
              <a:gd name="connsiteY4" fmla="*/ 362480 h 362480"/>
              <a:gd name="connsiteX0" fmla="*/ 0 w 3865851"/>
              <a:gd name="connsiteY0" fmla="*/ 362480 h 362480"/>
              <a:gd name="connsiteX1" fmla="*/ 1912047 w 3865851"/>
              <a:gd name="connsiteY1" fmla="*/ 0 h 362480"/>
              <a:gd name="connsiteX2" fmla="*/ 3865851 w 3865851"/>
              <a:gd name="connsiteY2" fmla="*/ 58991 h 362480"/>
              <a:gd name="connsiteX3" fmla="*/ 2278270 w 3865851"/>
              <a:gd name="connsiteY3" fmla="*/ 362480 h 362480"/>
              <a:gd name="connsiteX4" fmla="*/ 0 w 3865851"/>
              <a:gd name="connsiteY4" fmla="*/ 362480 h 362480"/>
              <a:gd name="connsiteX0" fmla="*/ 0 w 2278270"/>
              <a:gd name="connsiteY0" fmla="*/ 362480 h 362480"/>
              <a:gd name="connsiteX1" fmla="*/ 1912047 w 2278270"/>
              <a:gd name="connsiteY1" fmla="*/ 0 h 362480"/>
              <a:gd name="connsiteX2" fmla="*/ 2278270 w 2278270"/>
              <a:gd name="connsiteY2" fmla="*/ 362480 h 362480"/>
              <a:gd name="connsiteX3" fmla="*/ 0 w 2278270"/>
              <a:gd name="connsiteY3" fmla="*/ 362480 h 362480"/>
              <a:gd name="connsiteX0" fmla="*/ 0 w 1968553"/>
              <a:gd name="connsiteY0" fmla="*/ 362480 h 362480"/>
              <a:gd name="connsiteX1" fmla="*/ 1912047 w 1968553"/>
              <a:gd name="connsiteY1" fmla="*/ 0 h 362480"/>
              <a:gd name="connsiteX2" fmla="*/ 1968553 w 1968553"/>
              <a:gd name="connsiteY2" fmla="*/ 362480 h 362480"/>
              <a:gd name="connsiteX3" fmla="*/ 0 w 1968553"/>
              <a:gd name="connsiteY3" fmla="*/ 362480 h 362480"/>
              <a:gd name="connsiteX0" fmla="*/ 0 w 2074577"/>
              <a:gd name="connsiteY0" fmla="*/ 410644 h 410644"/>
              <a:gd name="connsiteX1" fmla="*/ 2074577 w 2074577"/>
              <a:gd name="connsiteY1" fmla="*/ 0 h 410644"/>
              <a:gd name="connsiteX2" fmla="*/ 1968553 w 2074577"/>
              <a:gd name="connsiteY2" fmla="*/ 410644 h 410644"/>
              <a:gd name="connsiteX3" fmla="*/ 0 w 2074577"/>
              <a:gd name="connsiteY3" fmla="*/ 410644 h 410644"/>
              <a:gd name="connsiteX0" fmla="*/ 0 w 1968553"/>
              <a:gd name="connsiteY0" fmla="*/ 378534 h 378534"/>
              <a:gd name="connsiteX1" fmla="*/ 1882781 w 1968553"/>
              <a:gd name="connsiteY1" fmla="*/ 0 h 378534"/>
              <a:gd name="connsiteX2" fmla="*/ 1968553 w 1968553"/>
              <a:gd name="connsiteY2" fmla="*/ 378534 h 378534"/>
              <a:gd name="connsiteX3" fmla="*/ 0 w 1968553"/>
              <a:gd name="connsiteY3" fmla="*/ 378534 h 378534"/>
              <a:gd name="connsiteX0" fmla="*/ 0 w 1984320"/>
              <a:gd name="connsiteY0" fmla="*/ 378534 h 378534"/>
              <a:gd name="connsiteX1" fmla="*/ 1984320 w 1984320"/>
              <a:gd name="connsiteY1" fmla="*/ 0 h 378534"/>
              <a:gd name="connsiteX2" fmla="*/ 1968553 w 1984320"/>
              <a:gd name="connsiteY2" fmla="*/ 378534 h 378534"/>
              <a:gd name="connsiteX3" fmla="*/ 0 w 1984320"/>
              <a:gd name="connsiteY3" fmla="*/ 378534 h 378534"/>
              <a:gd name="connsiteX0" fmla="*/ 0 w 1997420"/>
              <a:gd name="connsiteY0" fmla="*/ 363953 h 363953"/>
              <a:gd name="connsiteX1" fmla="*/ 1997420 w 1997420"/>
              <a:gd name="connsiteY1" fmla="*/ 0 h 363953"/>
              <a:gd name="connsiteX2" fmla="*/ 1968553 w 1997420"/>
              <a:gd name="connsiteY2" fmla="*/ 363953 h 363953"/>
              <a:gd name="connsiteX3" fmla="*/ 0 w 1997420"/>
              <a:gd name="connsiteY3" fmla="*/ 363953 h 36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420" h="363953">
                <a:moveTo>
                  <a:pt x="0" y="363953"/>
                </a:moveTo>
                <a:lnTo>
                  <a:pt x="1997420" y="0"/>
                </a:lnTo>
                <a:lnTo>
                  <a:pt x="1968553" y="363953"/>
                </a:lnTo>
                <a:lnTo>
                  <a:pt x="0" y="36395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755576" y="-27384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>
                <a:solidFill>
                  <a:srgbClr val="0070C0"/>
                </a:solidFill>
              </a:rPr>
              <a:t>A la pregunta de si el sindicalismo de clase </a:t>
            </a:r>
            <a:endParaRPr lang="es-CO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es-CO" sz="2000" b="1" i="1" dirty="0" smtClean="0">
                <a:solidFill>
                  <a:srgbClr val="0070C0"/>
                </a:solidFill>
              </a:rPr>
              <a:t>tiene </a:t>
            </a:r>
            <a:r>
              <a:rPr lang="es-CO" sz="2000" b="1" i="1" dirty="0">
                <a:solidFill>
                  <a:srgbClr val="0070C0"/>
                </a:solidFill>
              </a:rPr>
              <a:t>cabida y puede competir </a:t>
            </a:r>
            <a:endParaRPr lang="es-CO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es-CO" sz="2000" b="1" i="1" dirty="0" smtClean="0">
                <a:solidFill>
                  <a:srgbClr val="0070C0"/>
                </a:solidFill>
              </a:rPr>
              <a:t>con </a:t>
            </a:r>
            <a:r>
              <a:rPr lang="es-CO" sz="2000" b="1" i="1" dirty="0">
                <a:solidFill>
                  <a:srgbClr val="0070C0"/>
                </a:solidFill>
              </a:rPr>
              <a:t>el sindicalismo de la concertación y el pacto </a:t>
            </a:r>
            <a:r>
              <a:rPr lang="es-CO" sz="2000" b="1" i="1" dirty="0" smtClean="0">
                <a:solidFill>
                  <a:srgbClr val="0070C0"/>
                </a:solidFill>
              </a:rPr>
              <a:t>social</a:t>
            </a:r>
            <a:endParaRPr lang="es-CO" sz="2000" b="1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70080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“TODOS LOS SINDICATOS AFILIADOS A LA FSM 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TIENEN UNA SUPERIORIDAD IDEOLÓGICA </a:t>
            </a:r>
          </a:p>
          <a:p>
            <a:pPr algn="ctr"/>
            <a:r>
              <a:rPr lang="es-CO" sz="2400" b="1" dirty="0" smtClean="0"/>
              <a:t>que </a:t>
            </a:r>
            <a:r>
              <a:rPr lang="es-CO" sz="2400" b="1" dirty="0"/>
              <a:t>se basa </a:t>
            </a:r>
            <a:endParaRPr lang="es-CO" sz="2400" b="1" dirty="0" smtClean="0"/>
          </a:p>
          <a:p>
            <a:pPr algn="ctr"/>
            <a:r>
              <a:rPr lang="es-CO" sz="2400" b="1" dirty="0" smtClean="0"/>
              <a:t>en su lucha</a:t>
            </a:r>
            <a:endParaRPr lang="es-CO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9807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Secretario General de la Federación Sindical Mundial</a:t>
            </a:r>
          </a:p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respondió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41490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y </a:t>
            </a:r>
            <a:r>
              <a:rPr lang="es-CO" sz="2400" b="1" dirty="0"/>
              <a:t>estos principios </a:t>
            </a:r>
            <a:endParaRPr lang="es-CO" sz="2400" b="1" dirty="0" smtClean="0"/>
          </a:p>
          <a:p>
            <a:pPr algn="ctr"/>
            <a:r>
              <a:rPr lang="es-CO" sz="2400" b="1" u="sng" dirty="0" smtClean="0"/>
              <a:t>se </a:t>
            </a:r>
            <a:r>
              <a:rPr lang="es-CO" sz="2400" b="1" u="sng" dirty="0"/>
              <a:t>encuentran por encima </a:t>
            </a:r>
            <a:endParaRPr lang="es-CO" sz="2400" b="1" u="sng" dirty="0" smtClean="0"/>
          </a:p>
          <a:p>
            <a:pPr algn="ctr"/>
            <a:r>
              <a:rPr lang="es-CO" sz="2400" b="1" dirty="0" smtClean="0"/>
              <a:t>de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3532946"/>
            <a:ext cx="208823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/>
              <a:t>ANTIIMPERIALISTA </a:t>
            </a:r>
            <a:endParaRPr lang="es-CO" b="1" dirty="0"/>
          </a:p>
        </p:txBody>
      </p:sp>
      <p:sp>
        <p:nvSpPr>
          <p:cNvPr id="7" name="6 Rectángulo"/>
          <p:cNvSpPr/>
          <p:nvPr/>
        </p:nvSpPr>
        <p:spPr>
          <a:xfrm>
            <a:off x="2771800" y="3532946"/>
            <a:ext cx="187220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/>
              <a:t>ANTICAPITALISTA </a:t>
            </a:r>
            <a:endParaRPr lang="es-CO" b="1" dirty="0"/>
          </a:p>
        </p:txBody>
      </p:sp>
      <p:sp>
        <p:nvSpPr>
          <p:cNvPr id="8" name="7 Rectángulo"/>
          <p:cNvSpPr/>
          <p:nvPr/>
        </p:nvSpPr>
        <p:spPr>
          <a:xfrm>
            <a:off x="4788024" y="3532946"/>
            <a:ext cx="22322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/>
              <a:t>INTERNACIONALISTA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7092280" y="3532946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/>
              <a:t>SOLIDARIA</a:t>
            </a:r>
            <a:endParaRPr lang="es-CO" b="1" dirty="0"/>
          </a:p>
        </p:txBody>
      </p:sp>
      <p:sp>
        <p:nvSpPr>
          <p:cNvPr id="10" name="9 Paralelogramo"/>
          <p:cNvSpPr/>
          <p:nvPr/>
        </p:nvSpPr>
        <p:spPr>
          <a:xfrm>
            <a:off x="648889" y="3199962"/>
            <a:ext cx="3347047" cy="332984"/>
          </a:xfrm>
          <a:custGeom>
            <a:avLst/>
            <a:gdLst>
              <a:gd name="connsiteX0" fmla="*/ 0 w 2376264"/>
              <a:gd name="connsiteY0" fmla="*/ 391978 h 391978"/>
              <a:gd name="connsiteX1" fmla="*/ 97995 w 2376264"/>
              <a:gd name="connsiteY1" fmla="*/ 0 h 391978"/>
              <a:gd name="connsiteX2" fmla="*/ 2376264 w 2376264"/>
              <a:gd name="connsiteY2" fmla="*/ 0 h 391978"/>
              <a:gd name="connsiteX3" fmla="*/ 2278270 w 2376264"/>
              <a:gd name="connsiteY3" fmla="*/ 391978 h 391978"/>
              <a:gd name="connsiteX4" fmla="*/ 0 w 2376264"/>
              <a:gd name="connsiteY4" fmla="*/ 391978 h 391978"/>
              <a:gd name="connsiteX0" fmla="*/ 0 w 3851103"/>
              <a:gd name="connsiteY0" fmla="*/ 391978 h 391978"/>
              <a:gd name="connsiteX1" fmla="*/ 97995 w 3851103"/>
              <a:gd name="connsiteY1" fmla="*/ 0 h 391978"/>
              <a:gd name="connsiteX2" fmla="*/ 3851103 w 3851103"/>
              <a:gd name="connsiteY2" fmla="*/ 73741 h 391978"/>
              <a:gd name="connsiteX3" fmla="*/ 2278270 w 3851103"/>
              <a:gd name="connsiteY3" fmla="*/ 391978 h 391978"/>
              <a:gd name="connsiteX4" fmla="*/ 0 w 3851103"/>
              <a:gd name="connsiteY4" fmla="*/ 391978 h 391978"/>
              <a:gd name="connsiteX0" fmla="*/ 0 w 3851103"/>
              <a:gd name="connsiteY0" fmla="*/ 332984 h 332984"/>
              <a:gd name="connsiteX1" fmla="*/ 3755595 w 3851103"/>
              <a:gd name="connsiteY1" fmla="*/ 0 h 332984"/>
              <a:gd name="connsiteX2" fmla="*/ 3851103 w 3851103"/>
              <a:gd name="connsiteY2" fmla="*/ 14747 h 332984"/>
              <a:gd name="connsiteX3" fmla="*/ 2278270 w 3851103"/>
              <a:gd name="connsiteY3" fmla="*/ 332984 h 332984"/>
              <a:gd name="connsiteX4" fmla="*/ 0 w 3851103"/>
              <a:gd name="connsiteY4" fmla="*/ 332984 h 33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103" h="332984">
                <a:moveTo>
                  <a:pt x="0" y="332984"/>
                </a:moveTo>
                <a:lnTo>
                  <a:pt x="3755595" y="0"/>
                </a:lnTo>
                <a:lnTo>
                  <a:pt x="3851103" y="14747"/>
                </a:lnTo>
                <a:lnTo>
                  <a:pt x="2278270" y="332984"/>
                </a:lnTo>
                <a:lnTo>
                  <a:pt x="0" y="33298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9 Paralelogramo"/>
          <p:cNvSpPr/>
          <p:nvPr/>
        </p:nvSpPr>
        <p:spPr>
          <a:xfrm flipH="1">
            <a:off x="5220072" y="3169672"/>
            <a:ext cx="3295029" cy="331336"/>
          </a:xfrm>
          <a:custGeom>
            <a:avLst/>
            <a:gdLst>
              <a:gd name="connsiteX0" fmla="*/ 0 w 2376264"/>
              <a:gd name="connsiteY0" fmla="*/ 391978 h 391978"/>
              <a:gd name="connsiteX1" fmla="*/ 97995 w 2376264"/>
              <a:gd name="connsiteY1" fmla="*/ 0 h 391978"/>
              <a:gd name="connsiteX2" fmla="*/ 2376264 w 2376264"/>
              <a:gd name="connsiteY2" fmla="*/ 0 h 391978"/>
              <a:gd name="connsiteX3" fmla="*/ 2278270 w 2376264"/>
              <a:gd name="connsiteY3" fmla="*/ 391978 h 391978"/>
              <a:gd name="connsiteX4" fmla="*/ 0 w 2376264"/>
              <a:gd name="connsiteY4" fmla="*/ 391978 h 391978"/>
              <a:gd name="connsiteX0" fmla="*/ 0 w 3851103"/>
              <a:gd name="connsiteY0" fmla="*/ 391978 h 391978"/>
              <a:gd name="connsiteX1" fmla="*/ 97995 w 3851103"/>
              <a:gd name="connsiteY1" fmla="*/ 0 h 391978"/>
              <a:gd name="connsiteX2" fmla="*/ 3851103 w 3851103"/>
              <a:gd name="connsiteY2" fmla="*/ 73741 h 391978"/>
              <a:gd name="connsiteX3" fmla="*/ 2278270 w 3851103"/>
              <a:gd name="connsiteY3" fmla="*/ 391978 h 391978"/>
              <a:gd name="connsiteX4" fmla="*/ 0 w 3851103"/>
              <a:gd name="connsiteY4" fmla="*/ 391978 h 391978"/>
              <a:gd name="connsiteX0" fmla="*/ 0 w 3851103"/>
              <a:gd name="connsiteY0" fmla="*/ 332984 h 332984"/>
              <a:gd name="connsiteX1" fmla="*/ 3755595 w 3851103"/>
              <a:gd name="connsiteY1" fmla="*/ 0 h 332984"/>
              <a:gd name="connsiteX2" fmla="*/ 3851103 w 3851103"/>
              <a:gd name="connsiteY2" fmla="*/ 14747 h 332984"/>
              <a:gd name="connsiteX3" fmla="*/ 2278270 w 3851103"/>
              <a:gd name="connsiteY3" fmla="*/ 332984 h 332984"/>
              <a:gd name="connsiteX4" fmla="*/ 0 w 3851103"/>
              <a:gd name="connsiteY4" fmla="*/ 332984 h 332984"/>
              <a:gd name="connsiteX0" fmla="*/ 0 w 3851103"/>
              <a:gd name="connsiteY0" fmla="*/ 318237 h 318237"/>
              <a:gd name="connsiteX1" fmla="*/ 3673520 w 3851103"/>
              <a:gd name="connsiteY1" fmla="*/ 14067 h 318237"/>
              <a:gd name="connsiteX2" fmla="*/ 3851103 w 3851103"/>
              <a:gd name="connsiteY2" fmla="*/ 0 h 318237"/>
              <a:gd name="connsiteX3" fmla="*/ 2278270 w 3851103"/>
              <a:gd name="connsiteY3" fmla="*/ 318237 h 318237"/>
              <a:gd name="connsiteX4" fmla="*/ 0 w 3851103"/>
              <a:gd name="connsiteY4" fmla="*/ 318237 h 318237"/>
              <a:gd name="connsiteX0" fmla="*/ 0 w 3851103"/>
              <a:gd name="connsiteY0" fmla="*/ 318237 h 318237"/>
              <a:gd name="connsiteX1" fmla="*/ 3673521 w 3851103"/>
              <a:gd name="connsiteY1" fmla="*/ 14067 h 318237"/>
              <a:gd name="connsiteX2" fmla="*/ 3851103 w 3851103"/>
              <a:gd name="connsiteY2" fmla="*/ 0 h 318237"/>
              <a:gd name="connsiteX3" fmla="*/ 2278270 w 3851103"/>
              <a:gd name="connsiteY3" fmla="*/ 318237 h 318237"/>
              <a:gd name="connsiteX4" fmla="*/ 0 w 3851103"/>
              <a:gd name="connsiteY4" fmla="*/ 318237 h 318237"/>
              <a:gd name="connsiteX0" fmla="*/ 0 w 3851103"/>
              <a:gd name="connsiteY0" fmla="*/ 318237 h 318237"/>
              <a:gd name="connsiteX1" fmla="*/ 3851103 w 3851103"/>
              <a:gd name="connsiteY1" fmla="*/ 0 h 318237"/>
              <a:gd name="connsiteX2" fmla="*/ 2278270 w 3851103"/>
              <a:gd name="connsiteY2" fmla="*/ 318237 h 318237"/>
              <a:gd name="connsiteX3" fmla="*/ 0 w 3851103"/>
              <a:gd name="connsiteY3" fmla="*/ 318237 h 318237"/>
              <a:gd name="connsiteX0" fmla="*/ 0 w 5964530"/>
              <a:gd name="connsiteY0" fmla="*/ 193377 h 193377"/>
              <a:gd name="connsiteX1" fmla="*/ 5964530 w 5964530"/>
              <a:gd name="connsiteY1" fmla="*/ 0 h 193377"/>
              <a:gd name="connsiteX2" fmla="*/ 2278270 w 5964530"/>
              <a:gd name="connsiteY2" fmla="*/ 193377 h 193377"/>
              <a:gd name="connsiteX3" fmla="*/ 0 w 5964530"/>
              <a:gd name="connsiteY3" fmla="*/ 193377 h 193377"/>
              <a:gd name="connsiteX0" fmla="*/ 0 w 5964530"/>
              <a:gd name="connsiteY0" fmla="*/ 206172 h 206172"/>
              <a:gd name="connsiteX1" fmla="*/ 5964530 w 5964530"/>
              <a:gd name="connsiteY1" fmla="*/ 12795 h 206172"/>
              <a:gd name="connsiteX2" fmla="*/ 4965214 w 5964530"/>
              <a:gd name="connsiteY2" fmla="*/ 0 h 206172"/>
              <a:gd name="connsiteX3" fmla="*/ 2278270 w 5964530"/>
              <a:gd name="connsiteY3" fmla="*/ 206172 h 206172"/>
              <a:gd name="connsiteX4" fmla="*/ 0 w 5964530"/>
              <a:gd name="connsiteY4" fmla="*/ 206172 h 206172"/>
              <a:gd name="connsiteX0" fmla="*/ 0 w 5985048"/>
              <a:gd name="connsiteY0" fmla="*/ 206172 h 206172"/>
              <a:gd name="connsiteX1" fmla="*/ 5985048 w 5985048"/>
              <a:gd name="connsiteY1" fmla="*/ 3190 h 206172"/>
              <a:gd name="connsiteX2" fmla="*/ 4965214 w 5985048"/>
              <a:gd name="connsiteY2" fmla="*/ 0 h 206172"/>
              <a:gd name="connsiteX3" fmla="*/ 2278270 w 5985048"/>
              <a:gd name="connsiteY3" fmla="*/ 206172 h 206172"/>
              <a:gd name="connsiteX4" fmla="*/ 0 w 5985048"/>
              <a:gd name="connsiteY4" fmla="*/ 206172 h 206172"/>
              <a:gd name="connsiteX0" fmla="*/ 0 w 5964530"/>
              <a:gd name="connsiteY0" fmla="*/ 206172 h 206172"/>
              <a:gd name="connsiteX1" fmla="*/ 5964530 w 5964530"/>
              <a:gd name="connsiteY1" fmla="*/ 3190 h 206172"/>
              <a:gd name="connsiteX2" fmla="*/ 4965214 w 5964530"/>
              <a:gd name="connsiteY2" fmla="*/ 0 h 206172"/>
              <a:gd name="connsiteX3" fmla="*/ 2278270 w 5964530"/>
              <a:gd name="connsiteY3" fmla="*/ 206172 h 206172"/>
              <a:gd name="connsiteX4" fmla="*/ 0 w 5964530"/>
              <a:gd name="connsiteY4" fmla="*/ 206172 h 206172"/>
              <a:gd name="connsiteX0" fmla="*/ 0 w 4965214"/>
              <a:gd name="connsiteY0" fmla="*/ 206172 h 206172"/>
              <a:gd name="connsiteX1" fmla="*/ 4965214 w 4965214"/>
              <a:gd name="connsiteY1" fmla="*/ 0 h 206172"/>
              <a:gd name="connsiteX2" fmla="*/ 2278270 w 4965214"/>
              <a:gd name="connsiteY2" fmla="*/ 206172 h 206172"/>
              <a:gd name="connsiteX3" fmla="*/ 0 w 4965214"/>
              <a:gd name="connsiteY3" fmla="*/ 206172 h 206172"/>
              <a:gd name="connsiteX0" fmla="*/ 0 w 5272995"/>
              <a:gd name="connsiteY0" fmla="*/ 215777 h 215777"/>
              <a:gd name="connsiteX1" fmla="*/ 5272995 w 5272995"/>
              <a:gd name="connsiteY1" fmla="*/ 0 h 215777"/>
              <a:gd name="connsiteX2" fmla="*/ 2278270 w 5272995"/>
              <a:gd name="connsiteY2" fmla="*/ 215777 h 215777"/>
              <a:gd name="connsiteX3" fmla="*/ 0 w 5272995"/>
              <a:gd name="connsiteY3" fmla="*/ 215777 h 21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95" h="215777">
                <a:moveTo>
                  <a:pt x="0" y="215777"/>
                </a:moveTo>
                <a:lnTo>
                  <a:pt x="5272995" y="0"/>
                </a:lnTo>
                <a:lnTo>
                  <a:pt x="2278270" y="215777"/>
                </a:lnTo>
                <a:lnTo>
                  <a:pt x="0" y="21577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9 Paralelogramo"/>
          <p:cNvSpPr/>
          <p:nvPr/>
        </p:nvSpPr>
        <p:spPr>
          <a:xfrm>
            <a:off x="2771800" y="3210536"/>
            <a:ext cx="1875403" cy="362480"/>
          </a:xfrm>
          <a:custGeom>
            <a:avLst/>
            <a:gdLst>
              <a:gd name="connsiteX0" fmla="*/ 0 w 2376264"/>
              <a:gd name="connsiteY0" fmla="*/ 391978 h 391978"/>
              <a:gd name="connsiteX1" fmla="*/ 97995 w 2376264"/>
              <a:gd name="connsiteY1" fmla="*/ 0 h 391978"/>
              <a:gd name="connsiteX2" fmla="*/ 2376264 w 2376264"/>
              <a:gd name="connsiteY2" fmla="*/ 0 h 391978"/>
              <a:gd name="connsiteX3" fmla="*/ 2278270 w 2376264"/>
              <a:gd name="connsiteY3" fmla="*/ 391978 h 391978"/>
              <a:gd name="connsiteX4" fmla="*/ 0 w 2376264"/>
              <a:gd name="connsiteY4" fmla="*/ 391978 h 391978"/>
              <a:gd name="connsiteX0" fmla="*/ 0 w 3851103"/>
              <a:gd name="connsiteY0" fmla="*/ 391978 h 391978"/>
              <a:gd name="connsiteX1" fmla="*/ 97995 w 3851103"/>
              <a:gd name="connsiteY1" fmla="*/ 0 h 391978"/>
              <a:gd name="connsiteX2" fmla="*/ 3851103 w 3851103"/>
              <a:gd name="connsiteY2" fmla="*/ 73741 h 391978"/>
              <a:gd name="connsiteX3" fmla="*/ 2278270 w 3851103"/>
              <a:gd name="connsiteY3" fmla="*/ 391978 h 391978"/>
              <a:gd name="connsiteX4" fmla="*/ 0 w 3851103"/>
              <a:gd name="connsiteY4" fmla="*/ 391978 h 391978"/>
              <a:gd name="connsiteX0" fmla="*/ 0 w 3851103"/>
              <a:gd name="connsiteY0" fmla="*/ 332984 h 332984"/>
              <a:gd name="connsiteX1" fmla="*/ 3755595 w 3851103"/>
              <a:gd name="connsiteY1" fmla="*/ 0 h 332984"/>
              <a:gd name="connsiteX2" fmla="*/ 3851103 w 3851103"/>
              <a:gd name="connsiteY2" fmla="*/ 14747 h 332984"/>
              <a:gd name="connsiteX3" fmla="*/ 2278270 w 3851103"/>
              <a:gd name="connsiteY3" fmla="*/ 332984 h 332984"/>
              <a:gd name="connsiteX4" fmla="*/ 0 w 3851103"/>
              <a:gd name="connsiteY4" fmla="*/ 332984 h 332984"/>
              <a:gd name="connsiteX0" fmla="*/ 0 w 3851103"/>
              <a:gd name="connsiteY0" fmla="*/ 362480 h 362480"/>
              <a:gd name="connsiteX1" fmla="*/ 1912047 w 3851103"/>
              <a:gd name="connsiteY1" fmla="*/ 0 h 362480"/>
              <a:gd name="connsiteX2" fmla="*/ 3851103 w 3851103"/>
              <a:gd name="connsiteY2" fmla="*/ 44243 h 362480"/>
              <a:gd name="connsiteX3" fmla="*/ 2278270 w 3851103"/>
              <a:gd name="connsiteY3" fmla="*/ 362480 h 362480"/>
              <a:gd name="connsiteX4" fmla="*/ 0 w 3851103"/>
              <a:gd name="connsiteY4" fmla="*/ 362480 h 362480"/>
              <a:gd name="connsiteX0" fmla="*/ 0 w 3865851"/>
              <a:gd name="connsiteY0" fmla="*/ 362480 h 362480"/>
              <a:gd name="connsiteX1" fmla="*/ 1912047 w 3865851"/>
              <a:gd name="connsiteY1" fmla="*/ 0 h 362480"/>
              <a:gd name="connsiteX2" fmla="*/ 3865851 w 3865851"/>
              <a:gd name="connsiteY2" fmla="*/ 58991 h 362480"/>
              <a:gd name="connsiteX3" fmla="*/ 2278270 w 3865851"/>
              <a:gd name="connsiteY3" fmla="*/ 362480 h 362480"/>
              <a:gd name="connsiteX4" fmla="*/ 0 w 3865851"/>
              <a:gd name="connsiteY4" fmla="*/ 362480 h 362480"/>
              <a:gd name="connsiteX0" fmla="*/ 0 w 2278270"/>
              <a:gd name="connsiteY0" fmla="*/ 362480 h 362480"/>
              <a:gd name="connsiteX1" fmla="*/ 1912047 w 2278270"/>
              <a:gd name="connsiteY1" fmla="*/ 0 h 362480"/>
              <a:gd name="connsiteX2" fmla="*/ 2278270 w 2278270"/>
              <a:gd name="connsiteY2" fmla="*/ 362480 h 362480"/>
              <a:gd name="connsiteX3" fmla="*/ 0 w 2278270"/>
              <a:gd name="connsiteY3" fmla="*/ 362480 h 362480"/>
              <a:gd name="connsiteX0" fmla="*/ 0 w 1968553"/>
              <a:gd name="connsiteY0" fmla="*/ 362480 h 362480"/>
              <a:gd name="connsiteX1" fmla="*/ 1912047 w 1968553"/>
              <a:gd name="connsiteY1" fmla="*/ 0 h 362480"/>
              <a:gd name="connsiteX2" fmla="*/ 1968553 w 1968553"/>
              <a:gd name="connsiteY2" fmla="*/ 362480 h 362480"/>
              <a:gd name="connsiteX3" fmla="*/ 0 w 1968553"/>
              <a:gd name="connsiteY3" fmla="*/ 362480 h 362480"/>
              <a:gd name="connsiteX0" fmla="*/ 0 w 2023435"/>
              <a:gd name="connsiteY0" fmla="*/ 362480 h 362480"/>
              <a:gd name="connsiteX1" fmla="*/ 2023435 w 2023435"/>
              <a:gd name="connsiteY1" fmla="*/ 0 h 362480"/>
              <a:gd name="connsiteX2" fmla="*/ 1968553 w 2023435"/>
              <a:gd name="connsiteY2" fmla="*/ 362480 h 362480"/>
              <a:gd name="connsiteX3" fmla="*/ 0 w 2023435"/>
              <a:gd name="connsiteY3" fmla="*/ 362480 h 3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435" h="362480">
                <a:moveTo>
                  <a:pt x="0" y="362480"/>
                </a:moveTo>
                <a:lnTo>
                  <a:pt x="2023435" y="0"/>
                </a:lnTo>
                <a:lnTo>
                  <a:pt x="1968553" y="362480"/>
                </a:lnTo>
                <a:lnTo>
                  <a:pt x="0" y="36248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errar llave"/>
          <p:cNvSpPr/>
          <p:nvPr/>
        </p:nvSpPr>
        <p:spPr>
          <a:xfrm rot="5400000">
            <a:off x="4427984" y="260650"/>
            <a:ext cx="216024" cy="770485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755576" y="596147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sobre </a:t>
            </a:r>
            <a:r>
              <a:rPr lang="es-CO" sz="2000" b="1" dirty="0"/>
              <a:t>el que trabajan centrales sindicales </a:t>
            </a:r>
            <a:endParaRPr lang="es-CO" sz="2000" b="1" dirty="0" smtClean="0"/>
          </a:p>
          <a:p>
            <a:pPr algn="ctr"/>
            <a:r>
              <a:rPr lang="es-CO" sz="2000" b="1" dirty="0" smtClean="0"/>
              <a:t>como </a:t>
            </a:r>
            <a:r>
              <a:rPr lang="es-CO" sz="2000" b="1" dirty="0"/>
              <a:t>las que acaban de firmar con la patronal el último Pacto Social</a:t>
            </a:r>
            <a:r>
              <a:rPr lang="es-CO" sz="2000" b="1" dirty="0" smtClean="0"/>
              <a:t>” </a:t>
            </a:r>
            <a:endParaRPr lang="es-CO" sz="2000" b="1" dirty="0"/>
          </a:p>
        </p:txBody>
      </p:sp>
      <p:sp>
        <p:nvSpPr>
          <p:cNvPr id="16" name="15 Rectángulo"/>
          <p:cNvSpPr/>
          <p:nvPr/>
        </p:nvSpPr>
        <p:spPr>
          <a:xfrm>
            <a:off x="1331639" y="5497184"/>
            <a:ext cx="201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LA BUROCRACIA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532150" y="5517232"/>
            <a:ext cx="2335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EL ARRIBISMO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265181" y="5517232"/>
            <a:ext cx="176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EL ELITISMO </a:t>
            </a:r>
          </a:p>
        </p:txBody>
      </p:sp>
      <p:cxnSp>
        <p:nvCxnSpPr>
          <p:cNvPr id="24" name="23 Conector recto de flecha"/>
          <p:cNvCxnSpPr>
            <a:endCxn id="19" idx="7"/>
          </p:cNvCxnSpPr>
          <p:nvPr/>
        </p:nvCxnSpPr>
        <p:spPr>
          <a:xfrm flipH="1">
            <a:off x="3076422" y="5157192"/>
            <a:ext cx="1135538" cy="3433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21" idx="1"/>
          </p:cNvCxnSpPr>
          <p:nvPr/>
        </p:nvCxnSpPr>
        <p:spPr>
          <a:xfrm>
            <a:off x="4824028" y="5157192"/>
            <a:ext cx="1459574" cy="3311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4535996" y="5309592"/>
            <a:ext cx="36004" cy="1787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08520" y="4462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err="1" smtClean="0">
                <a:latin typeface="Calibri" pitchFamily="34" charset="0"/>
                <a:cs typeface="Calibri" pitchFamily="34" charset="0"/>
              </a:rPr>
              <a:t>Mavrikos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 también recordó que </a:t>
            </a:r>
          </a:p>
          <a:p>
            <a:pPr algn="ctr"/>
            <a:r>
              <a:rPr lang="es-CO" sz="2800" b="1" dirty="0" smtClean="0">
                <a:latin typeface="Calibri" pitchFamily="34" charset="0"/>
                <a:cs typeface="Calibri" pitchFamily="34" charset="0"/>
              </a:rPr>
              <a:t>LA HISTORIA SINDICAL CONTEMPORÁNEA </a:t>
            </a:r>
          </a:p>
          <a:p>
            <a:pPr algn="ctr"/>
            <a:r>
              <a:rPr lang="es-CO" sz="2800" dirty="0" smtClean="0">
                <a:latin typeface="Calibri" pitchFamily="34" charset="0"/>
                <a:cs typeface="Calibri" pitchFamily="34" charset="0"/>
              </a:rPr>
              <a:t>muestra </a:t>
            </a:r>
          </a:p>
          <a:p>
            <a:pPr algn="ctr"/>
            <a:r>
              <a:rPr lang="es-CO" sz="2800" dirty="0" smtClean="0">
                <a:latin typeface="Calibri" pitchFamily="34" charset="0"/>
                <a:cs typeface="Calibri" pitchFamily="34" charset="0"/>
              </a:rPr>
              <a:t>que</a:t>
            </a:r>
            <a:endParaRPr lang="es-CO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6512" y="167874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TODOS </a:t>
            </a:r>
            <a:r>
              <a:rPr lang="es-CO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LOS LOGROS </a:t>
            </a:r>
          </a:p>
          <a:p>
            <a:pPr algn="ctr"/>
            <a:r>
              <a:rPr lang="es-CO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LA CLASE OBRERA EN EL SIGLO XX</a:t>
            </a:r>
            <a:endParaRPr lang="es-CO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36512" y="2632849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son fruto </a:t>
            </a:r>
          </a:p>
          <a:p>
            <a:pPr algn="ctr"/>
            <a:r>
              <a:rPr lang="es-CO" sz="2800" b="1" dirty="0" smtClean="0">
                <a:latin typeface="Calibri" pitchFamily="34" charset="0"/>
                <a:cs typeface="Calibri" pitchFamily="34" charset="0"/>
              </a:rPr>
              <a:t>DE LAS LUCHAS </a:t>
            </a:r>
          </a:p>
          <a:p>
            <a:pPr algn="ctr"/>
            <a:r>
              <a:rPr lang="es-CO" sz="2800" b="1" dirty="0" smtClean="0">
                <a:latin typeface="Calibri" pitchFamily="34" charset="0"/>
                <a:cs typeface="Calibri" pitchFamily="34" charset="0"/>
              </a:rPr>
              <a:t>DE LOS TRABAJADORES Y TRABAJADORAS</a:t>
            </a:r>
          </a:p>
          <a:p>
            <a:pPr algn="ctr"/>
            <a:r>
              <a:rPr lang="es-CO" sz="2800" dirty="0" smtClean="0">
                <a:latin typeface="Calibri" pitchFamily="34" charset="0"/>
                <a:cs typeface="Calibri" pitchFamily="34" charset="0"/>
              </a:rPr>
              <a:t>es decir</a:t>
            </a:r>
          </a:p>
          <a:p>
            <a:pPr algn="ctr"/>
            <a:r>
              <a:rPr lang="es-CO" sz="2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LA LUCHA DE CLASES</a:t>
            </a:r>
          </a:p>
          <a:p>
            <a:pPr algn="ctr"/>
            <a:endParaRPr lang="es-CO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y todo </a:t>
            </a:r>
            <a:r>
              <a:rPr lang="es-CO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lo perdido </a:t>
            </a:r>
            <a:endParaRPr lang="es-CO" sz="2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es </a:t>
            </a:r>
            <a:r>
              <a:rPr lang="es-CO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el resultado del pacto social</a:t>
            </a:r>
            <a:r>
              <a:rPr lang="es-CO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” </a:t>
            </a:r>
            <a:endParaRPr lang="es-CO" sz="3200" b="1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0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593393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Al ser indagado</a:t>
            </a:r>
          </a:p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acerca del proceso </a:t>
            </a:r>
            <a:r>
              <a:rPr lang="es-CO" sz="2000" b="1" dirty="0">
                <a:latin typeface="Calibri" pitchFamily="34" charset="0"/>
                <a:cs typeface="Calibri" pitchFamily="34" charset="0"/>
              </a:rPr>
              <a:t>de unidad de las organizaciones afiliadas </a:t>
            </a:r>
            <a:endParaRPr lang="es-CO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y sobre </a:t>
            </a:r>
            <a:r>
              <a:rPr lang="es-CO" sz="2000" b="1" dirty="0">
                <a:latin typeface="Calibri" pitchFamily="34" charset="0"/>
                <a:cs typeface="Calibri" pitchFamily="34" charset="0"/>
              </a:rPr>
              <a:t>las dificultades </a:t>
            </a:r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que entraña dicho proceso</a:t>
            </a:r>
          </a:p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el compañero </a:t>
            </a:r>
            <a:r>
              <a:rPr lang="es-CO" sz="2000" b="1" dirty="0" err="1" smtClean="0">
                <a:latin typeface="Calibri" pitchFamily="34" charset="0"/>
                <a:cs typeface="Calibri" pitchFamily="34" charset="0"/>
              </a:rPr>
              <a:t>Mavrikos</a:t>
            </a:r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 señaló:</a:t>
            </a:r>
            <a:endParaRPr lang="es-CO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2060848"/>
            <a:ext cx="770485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Cada organización afiliada a la FSM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tiene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su propia 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peculiaridad</a:t>
            </a:r>
          </a:p>
          <a:p>
            <a:pPr algn="ctr"/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-que </a:t>
            </a:r>
            <a:r>
              <a:rPr lang="es-CO" sz="2000" b="1" i="1" dirty="0">
                <a:latin typeface="Calibri" pitchFamily="34" charset="0"/>
                <a:cs typeface="Calibri" pitchFamily="34" charset="0"/>
              </a:rPr>
              <a:t>nosotros </a:t>
            </a:r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respetamos-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pero </a:t>
            </a:r>
          </a:p>
          <a:p>
            <a:pPr algn="ctr"/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-tras </a:t>
            </a:r>
            <a:r>
              <a:rPr lang="es-CO" sz="2000" b="1" i="1" dirty="0">
                <a:latin typeface="Calibri" pitchFamily="34" charset="0"/>
                <a:cs typeface="Calibri" pitchFamily="34" charset="0"/>
              </a:rPr>
              <a:t>las conversaciones con </a:t>
            </a:r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ellas-</a:t>
            </a:r>
          </a:p>
          <a:p>
            <a:pPr algn="ctr"/>
            <a:endParaRPr lang="es-CO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hemos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detectado que la mayor dificultad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un futuro de unidad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encuentra en compaginarlo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AL DERECHO DE AUTODETERMINACIÓN”. </a:t>
            </a:r>
            <a:endParaRPr lang="es-CO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Llamada de flecha hacia abajo"/>
          <p:cNvSpPr/>
          <p:nvPr/>
        </p:nvSpPr>
        <p:spPr>
          <a:xfrm>
            <a:off x="2411760" y="3212976"/>
            <a:ext cx="4392488" cy="936104"/>
          </a:xfrm>
          <a:prstGeom prst="downArrowCallou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8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5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5840" y="880844"/>
            <a:ext cx="7470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Sobre ese cardinal tema aclaró </a:t>
            </a:r>
            <a:r>
              <a:rPr lang="es-CO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Mavrikos</a:t>
            </a:r>
            <a:endParaRPr lang="es-CO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 la Federación Sindical Mundial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57808" y="1528916"/>
            <a:ext cx="7974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CO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desde siempre ha </a:t>
            </a:r>
            <a:r>
              <a:rPr lang="es-CO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respetado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s-CO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FACULTAD DE CADA PUEBLO A SU DERECHO A DECIDIR</a:t>
            </a:r>
          </a:p>
          <a:p>
            <a:pPr algn="ctr"/>
            <a:r>
              <a:rPr lang="es-C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una </a:t>
            </a:r>
            <a:r>
              <a:rPr lang="es-C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política que va contra los planes </a:t>
            </a:r>
            <a:endParaRPr lang="es-CO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 </a:t>
            </a:r>
            <a:r>
              <a:rPr lang="es-C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desean </a:t>
            </a:r>
            <a:r>
              <a:rPr lang="es-C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fragmentarlos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03249" y="3185100"/>
            <a:ext cx="7470576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Los </a:t>
            </a:r>
            <a:r>
              <a:rPr lang="es-CO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pueblos y todos nuestros miembros y amigos </a:t>
            </a:r>
            <a:endParaRPr lang="es-CO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tienen </a:t>
            </a:r>
            <a:r>
              <a:rPr lang="es-CO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muy claro </a:t>
            </a:r>
            <a:r>
              <a:rPr lang="es-C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ese </a:t>
            </a:r>
            <a:r>
              <a:rPr lang="es-CO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concepto </a:t>
            </a:r>
            <a:endParaRPr lang="es-CO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vinculado </a:t>
            </a:r>
            <a:r>
              <a:rPr lang="es-CO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su percepción de clase. </a:t>
            </a:r>
            <a:endParaRPr lang="es-CO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3249" y="4509120"/>
            <a:ext cx="74705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CO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bajo estos dos </a:t>
            </a:r>
            <a:r>
              <a:rPr lang="es-CO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elementos</a:t>
            </a:r>
          </a:p>
          <a:p>
            <a:pPr algn="ctr"/>
            <a:r>
              <a:rPr lang="es-CO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podemos unirnos </a:t>
            </a:r>
            <a:r>
              <a:rPr lang="es-CO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</a:t>
            </a:r>
          </a:p>
          <a:p>
            <a:pPr algn="ctr"/>
            <a:r>
              <a:rPr lang="es-CO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s-CO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5586338"/>
            <a:ext cx="3456384" cy="6771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defender </a:t>
            </a:r>
            <a:r>
              <a:rPr lang="es-CO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derechos </a:t>
            </a:r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</a:p>
          <a:p>
            <a:pPr algn="ctr"/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O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trabajadores y </a:t>
            </a:r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trabajadoras</a:t>
            </a:r>
            <a:endParaRPr lang="es-CO" sz="1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51920" y="5586338"/>
            <a:ext cx="2416460" cy="6771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mejorar </a:t>
            </a:r>
            <a:r>
              <a:rPr lang="es-CO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condiciones de </a:t>
            </a:r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vida</a:t>
            </a:r>
            <a:endParaRPr lang="es-CO" sz="1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372200" y="5598532"/>
            <a:ext cx="2448272" cy="6771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ampliar </a:t>
            </a:r>
            <a:r>
              <a:rPr lang="es-CO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horizonte </a:t>
            </a:r>
            <a:endParaRPr lang="es-CO" sz="1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es-CO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lucha de </a:t>
            </a:r>
            <a:r>
              <a:rPr lang="es-CO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clases</a:t>
            </a:r>
            <a:endParaRPr lang="es-CO" sz="1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6306418"/>
            <a:ext cx="800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CO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 la explotación del hombre por el hombre”.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0065" y="44624"/>
            <a:ext cx="84969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C00000"/>
                </a:solidFill>
              </a:rPr>
              <a:t>“Soy optimista en el proceso de unidad </a:t>
            </a:r>
          </a:p>
          <a:p>
            <a:pPr algn="ctr"/>
            <a:r>
              <a:rPr lang="es-CO" sz="2000" b="1" i="1" dirty="0" smtClean="0">
                <a:solidFill>
                  <a:srgbClr val="C00000"/>
                </a:solidFill>
              </a:rPr>
              <a:t>de las organizaciones sindicales en el estado”</a:t>
            </a:r>
            <a:endParaRPr lang="es-CO" sz="2000" b="1" i="1" dirty="0">
              <a:solidFill>
                <a:srgbClr val="C0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195736" y="5266368"/>
            <a:ext cx="2448272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96408" y="5266368"/>
            <a:ext cx="2943944" cy="332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716760" y="5266368"/>
            <a:ext cx="143272" cy="332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251520" y="4509120"/>
            <a:ext cx="8676456" cy="2197408"/>
          </a:xfrm>
          <a:prstGeom prst="roundRect">
            <a:avLst>
              <a:gd name="adj" fmla="val 11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69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6064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Calibri" pitchFamily="34" charset="0"/>
                <a:cs typeface="Calibri" pitchFamily="34" charset="0"/>
              </a:rPr>
              <a:t>Georges </a:t>
            </a:r>
            <a:r>
              <a:rPr lang="es-CO" sz="2000" b="1" dirty="0" err="1" smtClean="0">
                <a:latin typeface="Calibri" pitchFamily="34" charset="0"/>
                <a:cs typeface="Calibri" pitchFamily="34" charset="0"/>
              </a:rPr>
              <a:t>Mavrikos</a:t>
            </a:r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CO" sz="2000" i="1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quien</a:t>
            </a:r>
            <a:r>
              <a:rPr lang="es-CO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CO" sz="2000" b="1" i="1" dirty="0">
                <a:latin typeface="Calibri" pitchFamily="34" charset="0"/>
                <a:cs typeface="Calibri" pitchFamily="34" charset="0"/>
              </a:rPr>
              <a:t>fue recibido en recepción por la alcaldesa de la </a:t>
            </a:r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ciudad-</a:t>
            </a:r>
          </a:p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finalizó </a:t>
            </a:r>
            <a:r>
              <a:rPr lang="es-CO" sz="2000" b="1" dirty="0">
                <a:latin typeface="Calibri" pitchFamily="34" charset="0"/>
                <a:cs typeface="Calibri" pitchFamily="34" charset="0"/>
              </a:rPr>
              <a:t>la rueda de prensa </a:t>
            </a:r>
            <a:endParaRPr lang="es-CO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-celebrada </a:t>
            </a:r>
            <a:r>
              <a:rPr lang="es-CO" sz="2000" b="1" i="1" dirty="0">
                <a:latin typeface="Calibri" pitchFamily="34" charset="0"/>
                <a:cs typeface="Calibri" pitchFamily="34" charset="0"/>
              </a:rPr>
              <a:t>en el local de la organización </a:t>
            </a:r>
            <a:endParaRPr lang="es-CO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Alternativa </a:t>
            </a:r>
            <a:r>
              <a:rPr lang="es-CO" sz="2000" b="1" i="1" dirty="0">
                <a:latin typeface="Calibri" pitchFamily="34" charset="0"/>
                <a:cs typeface="Calibri" pitchFamily="34" charset="0"/>
              </a:rPr>
              <a:t>Sindical de </a:t>
            </a:r>
            <a:r>
              <a:rPr lang="es-CO" sz="2000" b="1" i="1" dirty="0" smtClean="0">
                <a:latin typeface="Calibri" pitchFamily="34" charset="0"/>
                <a:cs typeface="Calibri" pitchFamily="34" charset="0"/>
              </a:rPr>
              <a:t>Trabajadores-</a:t>
            </a:r>
          </a:p>
          <a:p>
            <a:pPr algn="ctr"/>
            <a:r>
              <a:rPr lang="es-CO" sz="2000" b="1" dirty="0" smtClean="0">
                <a:latin typeface="Calibri" pitchFamily="34" charset="0"/>
                <a:cs typeface="Calibri" pitchFamily="34" charset="0"/>
              </a:rPr>
              <a:t>recordando </a:t>
            </a:r>
            <a:r>
              <a:rPr lang="es-CO" sz="2000" b="1" dirty="0">
                <a:latin typeface="Calibri" pitchFamily="34" charset="0"/>
                <a:cs typeface="Calibri" pitchFamily="34" charset="0"/>
              </a:rPr>
              <a:t>que </a:t>
            </a:r>
            <a:endParaRPr lang="es-CO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229487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tenemos 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todos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la misma 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estrategia</a:t>
            </a: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estamos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presentes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las fábricas, en las oficinas, en el campo…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y </a:t>
            </a:r>
          </a:p>
          <a:p>
            <a:pPr algn="ctr"/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entre 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nuestras filas </a:t>
            </a:r>
            <a:endParaRPr lang="es-CO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 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encuentra lo mas honrado y lo más vivo </a:t>
            </a:r>
            <a:endParaRPr lang="es-CO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del 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movimiento social</a:t>
            </a: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endParaRPr lang="es-C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2271648"/>
            <a:ext cx="6480720" cy="122936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5446964"/>
            <a:ext cx="8280920" cy="1167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67544" y="5445224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soy optimista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ya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que el futuro pertenece a los sindicatos de clase </a:t>
            </a:r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O" sz="2200" b="1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s-CO" sz="2200" b="1" dirty="0">
                <a:latin typeface="Calibri" pitchFamily="34" charset="0"/>
                <a:cs typeface="Calibri" pitchFamily="34" charset="0"/>
              </a:rPr>
              <a:t>no al sindicalismo de colaboración, del consenso y del pacto social”.</a:t>
            </a:r>
          </a:p>
        </p:txBody>
      </p:sp>
    </p:spTree>
    <p:extLst>
      <p:ext uri="{BB962C8B-B14F-4D97-AF65-F5344CB8AC3E}">
        <p14:creationId xmlns:p14="http://schemas.microsoft.com/office/powerpoint/2010/main" val="17760271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écnico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értice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ódul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 costura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</TotalTime>
  <Words>612</Words>
  <Application>Microsoft Office PowerPoint</Application>
  <PresentationFormat>Presentación en pantalla (4:3)</PresentationFormat>
  <Paragraphs>104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Tema de Office</vt:lpstr>
      <vt:lpstr>Metro</vt:lpstr>
      <vt:lpstr>Técnico</vt:lpstr>
      <vt:lpstr>Chincheta</vt:lpstr>
      <vt:lpstr>Vértice</vt:lpstr>
      <vt:lpstr>Módulo</vt:lpstr>
      <vt:lpstr>Viajes</vt:lpstr>
      <vt:lpstr>EL FUTURO PERTENECE  A LOS SINDICATOS DE CLASE  -no a los de colaboración-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FUTURO PERTENECE  A LOS SINDICATOS DE CLASE  no a los de colaboración</dc:title>
  <dc:creator>user</dc:creator>
  <cp:lastModifiedBy>user</cp:lastModifiedBy>
  <cp:revision>22</cp:revision>
  <dcterms:created xsi:type="dcterms:W3CDTF">2018-09-20T19:56:40Z</dcterms:created>
  <dcterms:modified xsi:type="dcterms:W3CDTF">2018-09-20T22:20:57Z</dcterms:modified>
</cp:coreProperties>
</file>